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92" r:id="rId5"/>
    <p:sldId id="323" r:id="rId6"/>
    <p:sldId id="294" r:id="rId7"/>
    <p:sldId id="310" r:id="rId8"/>
    <p:sldId id="311" r:id="rId9"/>
    <p:sldId id="313" r:id="rId10"/>
    <p:sldId id="314" r:id="rId11"/>
    <p:sldId id="296" r:id="rId12"/>
    <p:sldId id="297" r:id="rId13"/>
    <p:sldId id="316" r:id="rId14"/>
    <p:sldId id="317" r:id="rId15"/>
    <p:sldId id="321" r:id="rId16"/>
    <p:sldId id="306" r:id="rId17"/>
    <p:sldId id="299" r:id="rId18"/>
    <p:sldId id="318" r:id="rId19"/>
    <p:sldId id="320" r:id="rId20"/>
    <p:sldId id="325" r:id="rId21"/>
    <p:sldId id="327" r:id="rId22"/>
    <p:sldId id="336" r:id="rId23"/>
    <p:sldId id="312" r:id="rId24"/>
    <p:sldId id="322" r:id="rId25"/>
    <p:sldId id="339" r:id="rId26"/>
    <p:sldId id="340" r:id="rId27"/>
    <p:sldId id="341" r:id="rId28"/>
    <p:sldId id="324" r:id="rId29"/>
    <p:sldId id="338" r:id="rId30"/>
    <p:sldId id="326" r:id="rId31"/>
    <p:sldId id="328" r:id="rId32"/>
    <p:sldId id="329" r:id="rId33"/>
    <p:sldId id="331" r:id="rId34"/>
    <p:sldId id="330" r:id="rId35"/>
    <p:sldId id="335" r:id="rId36"/>
    <p:sldId id="333" r:id="rId37"/>
    <p:sldId id="334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D7"/>
    <a:srgbClr val="FFFFCC"/>
    <a:srgbClr val="FFFD78"/>
    <a:srgbClr val="FCFCFC"/>
    <a:srgbClr val="005493"/>
    <a:srgbClr val="263E5A"/>
    <a:srgbClr val="446992"/>
    <a:srgbClr val="AEC2D8"/>
    <a:srgbClr val="98432A"/>
    <a:srgbClr val="D84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4" autoAdjust="0"/>
    <p:restoredTop sz="96281"/>
  </p:normalViewPr>
  <p:slideViewPr>
    <p:cSldViewPr snapToGrid="0" showGuides="1">
      <p:cViewPr varScale="1">
        <p:scale>
          <a:sx n="113" d="100"/>
          <a:sy n="113" d="100"/>
        </p:scale>
        <p:origin x="824" y="17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11/17/24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669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0302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96002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516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4567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568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752296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3578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92305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2255824"/>
            <a:ext cx="8095648" cy="860183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3531738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 sz="1600" b="1" i="0">
                <a:solidFill>
                  <a:schemeClr val="accent6"/>
                </a:solidFill>
                <a:latin typeface="Calisto MT" panose="02040603050505030304" pitchFamily="18" charset="77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599013"/>
            <a:ext cx="10889796" cy="7402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 sz="1600">
                <a:solidFill>
                  <a:schemeClr val="accent6"/>
                </a:solidFill>
                <a:latin typeface="Calisto MT" panose="02040603050505030304" pitchFamily="18" charset="77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D406F-3072-3BF9-1735-85197865E899}"/>
              </a:ext>
            </a:extLst>
          </p:cNvPr>
          <p:cNvSpPr/>
          <p:nvPr userDrawn="1"/>
        </p:nvSpPr>
        <p:spPr>
          <a:xfrm>
            <a:off x="570155" y="365125"/>
            <a:ext cx="8971878" cy="1119430"/>
          </a:xfrm>
          <a:prstGeom prst="rect">
            <a:avLst/>
          </a:prstGeom>
          <a:solidFill>
            <a:srgbClr val="0054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600" b="1" i="0">
                <a:solidFill>
                  <a:schemeClr val="accent6"/>
                </a:solidFill>
                <a:latin typeface="Calisto MT" panose="02040603050505030304" pitchFamily="18" charset="77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943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>
                <a:solidFill>
                  <a:schemeClr val="accent6"/>
                </a:solidFill>
                <a:latin typeface="Calisto MT" panose="02040603050505030304" pitchFamily="18" charset="77"/>
              </a:defRPr>
            </a:lvl1pPr>
          </a:lstStyle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8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bg1"/>
          </a:solidFill>
          <a:latin typeface="Bangla Sangam MN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3" Type="http://schemas.openxmlformats.org/officeDocument/2006/relationships/image" Target="../media/image69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71.png"/><Relationship Id="rId15" Type="http://schemas.openxmlformats.org/officeDocument/2006/relationships/image" Target="../media/image72.png"/><Relationship Id="rId10" Type="http://schemas.openxmlformats.org/officeDocument/2006/relationships/image" Target="../media/image690.png"/><Relationship Id="rId4" Type="http://schemas.openxmlformats.org/officeDocument/2006/relationships/image" Target="../media/image70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650" y="1597040"/>
            <a:ext cx="10581063" cy="1685787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Parameter Estimation of </a:t>
            </a:r>
            <a:br>
              <a:rPr lang="en-US" altLang="zh-CN" sz="3200" dirty="0">
                <a:solidFill>
                  <a:schemeClr val="tx1"/>
                </a:solidFill>
              </a:rPr>
            </a:br>
            <a:r>
              <a:rPr lang="en-US" altLang="zh-CN" sz="3200" dirty="0">
                <a:solidFill>
                  <a:schemeClr val="tx1"/>
                </a:solidFill>
              </a:rPr>
              <a:t>Damped Spring-Mass Systems using Neural Networks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872664" cy="760288"/>
          </a:xfrm>
        </p:spPr>
        <p:txBody>
          <a:bodyPr/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Tristan Carter</a:t>
            </a:r>
          </a:p>
          <a:p>
            <a:pPr>
              <a:spcBef>
                <a:spcPts val="400"/>
              </a:spcBef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Atholton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High School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E42AB982-E2B3-9C8E-EF33-C46F37B0934B}"/>
              </a:ext>
            </a:extLst>
          </p:cNvPr>
          <p:cNvSpPr txBox="1">
            <a:spLocks/>
          </p:cNvSpPr>
          <p:nvPr/>
        </p:nvSpPr>
        <p:spPr>
          <a:xfrm>
            <a:off x="685650" y="2620297"/>
            <a:ext cx="10581063" cy="16857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bg1"/>
                </a:solidFill>
                <a:latin typeface="Bangla Sangam MN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tx1"/>
                </a:solidFill>
              </a:rPr>
              <a:t>November 22, 2024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CD210-7FC8-27A1-85D7-89DF9FC57F1E}"/>
              </a:ext>
            </a:extLst>
          </p:cNvPr>
          <p:cNvSpPr txBox="1"/>
          <p:nvPr/>
        </p:nvSpPr>
        <p:spPr>
          <a:xfrm>
            <a:off x="772736" y="554158"/>
            <a:ext cx="8661345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2024 AIAA Young Professionals, Students and Educators  (YPSE) Conference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John Hopkins Applied Physics Laboratory, Laurel, MD 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F9D591-B66F-154E-3A5A-AED2BEF0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" t="5973" b="10284"/>
          <a:stretch/>
        </p:blipFill>
        <p:spPr>
          <a:xfrm>
            <a:off x="5039228" y="3938906"/>
            <a:ext cx="6085549" cy="2450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3E39F-792B-0A10-4CB5-D2CCDDF960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4" t="6080" b="9576"/>
          <a:stretch/>
        </p:blipFill>
        <p:spPr>
          <a:xfrm>
            <a:off x="5062513" y="1202045"/>
            <a:ext cx="6072315" cy="2468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7A7DE-FCF5-9E47-D2A5-B2BEAABC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42" y="389111"/>
            <a:ext cx="7206196" cy="1115434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3200" dirty="0"/>
              <a:t>Numerical Integration Comparison for </a:t>
            </a:r>
            <a:br>
              <a:rPr lang="en-US" sz="3200" dirty="0"/>
            </a:br>
            <a:r>
              <a:rPr lang="en-US" sz="3200" dirty="0"/>
              <a:t>Critical-Damped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37332-AEAE-D176-D215-8A8F62227A4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59BE06-5584-EDD4-99A0-480D8487CC53}"/>
              </a:ext>
            </a:extLst>
          </p:cNvPr>
          <p:cNvCxnSpPr/>
          <p:nvPr/>
        </p:nvCxnSpPr>
        <p:spPr>
          <a:xfrm>
            <a:off x="5285829" y="3510130"/>
            <a:ext cx="57972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D8A6AA-3D5A-8407-4D4A-2BF5A054A38C}"/>
              </a:ext>
            </a:extLst>
          </p:cNvPr>
          <p:cNvCxnSpPr/>
          <p:nvPr/>
        </p:nvCxnSpPr>
        <p:spPr>
          <a:xfrm>
            <a:off x="5271194" y="6249819"/>
            <a:ext cx="581558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BBC0DE-3EBF-010A-248B-EEA1952BEF96}"/>
              </a:ext>
            </a:extLst>
          </p:cNvPr>
          <p:cNvSpPr txBox="1"/>
          <p:nvPr/>
        </p:nvSpPr>
        <p:spPr>
          <a:xfrm>
            <a:off x="3608826" y="2148010"/>
            <a:ext cx="1338828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Position from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Equilibrium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3373-FED4-1ADD-263F-C7174C53A85F}"/>
              </a:ext>
            </a:extLst>
          </p:cNvPr>
          <p:cNvSpPr txBox="1"/>
          <p:nvPr/>
        </p:nvSpPr>
        <p:spPr>
          <a:xfrm>
            <a:off x="3608826" y="4827417"/>
            <a:ext cx="1338828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Position from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Equilibrium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9F5D-6186-B2E1-284E-EC853583A167}"/>
              </a:ext>
            </a:extLst>
          </p:cNvPr>
          <p:cNvSpPr txBox="1"/>
          <p:nvPr/>
        </p:nvSpPr>
        <p:spPr>
          <a:xfrm>
            <a:off x="5408134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1F742-D561-F394-1802-2E8F6FDA0D38}"/>
              </a:ext>
            </a:extLst>
          </p:cNvPr>
          <p:cNvSpPr txBox="1"/>
          <p:nvPr/>
        </p:nvSpPr>
        <p:spPr>
          <a:xfrm>
            <a:off x="6478478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631F2-0457-9C56-39A2-35747855118F}"/>
              </a:ext>
            </a:extLst>
          </p:cNvPr>
          <p:cNvSpPr txBox="1"/>
          <p:nvPr/>
        </p:nvSpPr>
        <p:spPr>
          <a:xfrm>
            <a:off x="7534645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C752AB-17A5-3CB7-F8FC-264E8D48C80B}"/>
              </a:ext>
            </a:extLst>
          </p:cNvPr>
          <p:cNvSpPr txBox="1"/>
          <p:nvPr/>
        </p:nvSpPr>
        <p:spPr>
          <a:xfrm>
            <a:off x="8590812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060171-04D9-5864-6685-116D1E4BF292}"/>
              </a:ext>
            </a:extLst>
          </p:cNvPr>
          <p:cNvSpPr txBox="1"/>
          <p:nvPr/>
        </p:nvSpPr>
        <p:spPr>
          <a:xfrm>
            <a:off x="9639891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4C39-3E74-D80F-A92B-37732EC26631}"/>
              </a:ext>
            </a:extLst>
          </p:cNvPr>
          <p:cNvSpPr txBox="1"/>
          <p:nvPr/>
        </p:nvSpPr>
        <p:spPr>
          <a:xfrm>
            <a:off x="10667756" y="3684826"/>
            <a:ext cx="3545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8A665-8F44-0DA6-FF5A-CB73AD1C287E}"/>
              </a:ext>
            </a:extLst>
          </p:cNvPr>
          <p:cNvSpPr txBox="1"/>
          <p:nvPr/>
        </p:nvSpPr>
        <p:spPr>
          <a:xfrm>
            <a:off x="5408134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FADA3-EA12-55BA-7852-89220186D71F}"/>
              </a:ext>
            </a:extLst>
          </p:cNvPr>
          <p:cNvSpPr txBox="1"/>
          <p:nvPr/>
        </p:nvSpPr>
        <p:spPr>
          <a:xfrm>
            <a:off x="6478478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013245-5A91-27FF-E0BB-86F3A1D61B6A}"/>
              </a:ext>
            </a:extLst>
          </p:cNvPr>
          <p:cNvSpPr txBox="1"/>
          <p:nvPr/>
        </p:nvSpPr>
        <p:spPr>
          <a:xfrm>
            <a:off x="7534645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4035A5-B335-6EF3-20BD-C2A21C916BED}"/>
              </a:ext>
            </a:extLst>
          </p:cNvPr>
          <p:cNvSpPr txBox="1"/>
          <p:nvPr/>
        </p:nvSpPr>
        <p:spPr>
          <a:xfrm>
            <a:off x="8590812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6308E9-AD1B-6DB2-8DC3-E821C7FD3D35}"/>
              </a:ext>
            </a:extLst>
          </p:cNvPr>
          <p:cNvSpPr txBox="1"/>
          <p:nvPr/>
        </p:nvSpPr>
        <p:spPr>
          <a:xfrm>
            <a:off x="9639891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5CDBF0-AEE9-AB3E-22B1-CF429F187B51}"/>
              </a:ext>
            </a:extLst>
          </p:cNvPr>
          <p:cNvSpPr txBox="1"/>
          <p:nvPr/>
        </p:nvSpPr>
        <p:spPr>
          <a:xfrm>
            <a:off x="10667756" y="6378865"/>
            <a:ext cx="3545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3E5DC2-EF0C-69EE-6ACD-053A5FD360BE}"/>
              </a:ext>
            </a:extLst>
          </p:cNvPr>
          <p:cNvSpPr txBox="1"/>
          <p:nvPr/>
        </p:nvSpPr>
        <p:spPr>
          <a:xfrm>
            <a:off x="7660494" y="6550223"/>
            <a:ext cx="106625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Time (sec)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986BF5-C33D-8184-E6AE-4765A370B0E3}"/>
              </a:ext>
            </a:extLst>
          </p:cNvPr>
          <p:cNvSpPr txBox="1"/>
          <p:nvPr/>
        </p:nvSpPr>
        <p:spPr>
          <a:xfrm>
            <a:off x="516868" y="1685510"/>
            <a:ext cx="15786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Time Step=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0.04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4769AD-CA35-0A0A-7175-F8AA810CD302}"/>
              </a:ext>
            </a:extLst>
          </p:cNvPr>
          <p:cNvSpPr txBox="1"/>
          <p:nvPr/>
        </p:nvSpPr>
        <p:spPr>
          <a:xfrm>
            <a:off x="516869" y="3719628"/>
            <a:ext cx="2239032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Natural Frequency=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3.528 rad/s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E28E5-95AF-48AB-A07B-6E037CB5CD98}"/>
              </a:ext>
            </a:extLst>
          </p:cNvPr>
          <p:cNvSpPr txBox="1"/>
          <p:nvPr/>
        </p:nvSpPr>
        <p:spPr>
          <a:xfrm>
            <a:off x="478768" y="4582027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Damping Ratio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for Critical-damped System: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7CBB10-8F2B-55F6-82AF-3AA8CEF528E5}"/>
              </a:ext>
            </a:extLst>
          </p:cNvPr>
          <p:cNvSpPr txBox="1"/>
          <p:nvPr/>
        </p:nvSpPr>
        <p:spPr>
          <a:xfrm>
            <a:off x="516868" y="2408209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Simulation Time Duration=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10.0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/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1.00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7054B0-5A37-E7A0-4494-9F278928CC9B}"/>
              </a:ext>
            </a:extLst>
          </p:cNvPr>
          <p:cNvCxnSpPr>
            <a:cxnSpLocks/>
          </p:cNvCxnSpPr>
          <p:nvPr/>
        </p:nvCxnSpPr>
        <p:spPr>
          <a:xfrm>
            <a:off x="478768" y="3429000"/>
            <a:ext cx="3280432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BF1DFECA-BDDB-2F1F-2B01-9696FED2A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49979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FE31C4-72BD-6D90-D241-A049FE9AC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 t="6489" b="10043"/>
          <a:stretch/>
        </p:blipFill>
        <p:spPr>
          <a:xfrm>
            <a:off x="5035349" y="3957081"/>
            <a:ext cx="6111303" cy="2450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C3484-B420-C037-6B7B-154DB96D2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" t="5907" b="9748"/>
          <a:stretch/>
        </p:blipFill>
        <p:spPr>
          <a:xfrm>
            <a:off x="5049060" y="1229688"/>
            <a:ext cx="6098248" cy="2478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77A7DE-FCF5-9E47-D2A5-B2BEAABC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42" y="389111"/>
            <a:ext cx="7206196" cy="1115434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3200" dirty="0"/>
              <a:t>Numerical Integration Comparison for </a:t>
            </a:r>
            <a:br>
              <a:rPr lang="en-US" sz="3200" dirty="0"/>
            </a:br>
            <a:r>
              <a:rPr lang="en-US" sz="3200" dirty="0"/>
              <a:t>Over-Damped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37332-AEAE-D176-D215-8A8F62227A4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BC0DE-3EBF-010A-248B-EEA1952BEF96}"/>
              </a:ext>
            </a:extLst>
          </p:cNvPr>
          <p:cNvSpPr txBox="1"/>
          <p:nvPr/>
        </p:nvSpPr>
        <p:spPr>
          <a:xfrm>
            <a:off x="3608826" y="2148010"/>
            <a:ext cx="1338828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Position from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Equilibrium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7D3373-FED4-1ADD-263F-C7174C53A85F}"/>
              </a:ext>
            </a:extLst>
          </p:cNvPr>
          <p:cNvSpPr txBox="1"/>
          <p:nvPr/>
        </p:nvSpPr>
        <p:spPr>
          <a:xfrm>
            <a:off x="3608826" y="4827417"/>
            <a:ext cx="1338828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Position from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Equilibrium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7D9F5D-6186-B2E1-284E-EC853583A167}"/>
              </a:ext>
            </a:extLst>
          </p:cNvPr>
          <p:cNvSpPr txBox="1"/>
          <p:nvPr/>
        </p:nvSpPr>
        <p:spPr>
          <a:xfrm>
            <a:off x="5408134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D1F742-D561-F394-1802-2E8F6FDA0D38}"/>
              </a:ext>
            </a:extLst>
          </p:cNvPr>
          <p:cNvSpPr txBox="1"/>
          <p:nvPr/>
        </p:nvSpPr>
        <p:spPr>
          <a:xfrm>
            <a:off x="6478478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2631F2-0457-9C56-39A2-35747855118F}"/>
              </a:ext>
            </a:extLst>
          </p:cNvPr>
          <p:cNvSpPr txBox="1"/>
          <p:nvPr/>
        </p:nvSpPr>
        <p:spPr>
          <a:xfrm>
            <a:off x="7534645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C752AB-17A5-3CB7-F8FC-264E8D48C80B}"/>
              </a:ext>
            </a:extLst>
          </p:cNvPr>
          <p:cNvSpPr txBox="1"/>
          <p:nvPr/>
        </p:nvSpPr>
        <p:spPr>
          <a:xfrm>
            <a:off x="8590812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060171-04D9-5864-6685-116D1E4BF292}"/>
              </a:ext>
            </a:extLst>
          </p:cNvPr>
          <p:cNvSpPr txBox="1"/>
          <p:nvPr/>
        </p:nvSpPr>
        <p:spPr>
          <a:xfrm>
            <a:off x="9639891" y="3684826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114C39-3E74-D80F-A92B-37732EC26631}"/>
              </a:ext>
            </a:extLst>
          </p:cNvPr>
          <p:cNvSpPr txBox="1"/>
          <p:nvPr/>
        </p:nvSpPr>
        <p:spPr>
          <a:xfrm>
            <a:off x="10667756" y="3684826"/>
            <a:ext cx="3545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28A665-8F44-0DA6-FF5A-CB73AD1C287E}"/>
              </a:ext>
            </a:extLst>
          </p:cNvPr>
          <p:cNvSpPr txBox="1"/>
          <p:nvPr/>
        </p:nvSpPr>
        <p:spPr>
          <a:xfrm>
            <a:off x="5408134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FADA3-EA12-55BA-7852-89220186D71F}"/>
              </a:ext>
            </a:extLst>
          </p:cNvPr>
          <p:cNvSpPr txBox="1"/>
          <p:nvPr/>
        </p:nvSpPr>
        <p:spPr>
          <a:xfrm>
            <a:off x="6478478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013245-5A91-27FF-E0BB-86F3A1D61B6A}"/>
              </a:ext>
            </a:extLst>
          </p:cNvPr>
          <p:cNvSpPr txBox="1"/>
          <p:nvPr/>
        </p:nvSpPr>
        <p:spPr>
          <a:xfrm>
            <a:off x="7534645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4035A5-B335-6EF3-20BD-C2A21C916BED}"/>
              </a:ext>
            </a:extLst>
          </p:cNvPr>
          <p:cNvSpPr txBox="1"/>
          <p:nvPr/>
        </p:nvSpPr>
        <p:spPr>
          <a:xfrm>
            <a:off x="8590812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6308E9-AD1B-6DB2-8DC3-E821C7FD3D35}"/>
              </a:ext>
            </a:extLst>
          </p:cNvPr>
          <p:cNvSpPr txBox="1"/>
          <p:nvPr/>
        </p:nvSpPr>
        <p:spPr>
          <a:xfrm>
            <a:off x="9639891" y="6378865"/>
            <a:ext cx="26962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5CDBF0-AEE9-AB3E-22B1-CF429F187B51}"/>
              </a:ext>
            </a:extLst>
          </p:cNvPr>
          <p:cNvSpPr txBox="1"/>
          <p:nvPr/>
        </p:nvSpPr>
        <p:spPr>
          <a:xfrm>
            <a:off x="10667756" y="6378865"/>
            <a:ext cx="35458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3E5DC2-EF0C-69EE-6ACD-053A5FD360BE}"/>
              </a:ext>
            </a:extLst>
          </p:cNvPr>
          <p:cNvSpPr txBox="1"/>
          <p:nvPr/>
        </p:nvSpPr>
        <p:spPr>
          <a:xfrm>
            <a:off x="7660494" y="6550223"/>
            <a:ext cx="106625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Time (sec)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986BF5-C33D-8184-E6AE-4765A370B0E3}"/>
              </a:ext>
            </a:extLst>
          </p:cNvPr>
          <p:cNvSpPr txBox="1"/>
          <p:nvPr/>
        </p:nvSpPr>
        <p:spPr>
          <a:xfrm>
            <a:off x="516868" y="1685510"/>
            <a:ext cx="15786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Time Step=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0.04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4769AD-CA35-0A0A-7175-F8AA810CD302}"/>
              </a:ext>
            </a:extLst>
          </p:cNvPr>
          <p:cNvSpPr txBox="1"/>
          <p:nvPr/>
        </p:nvSpPr>
        <p:spPr>
          <a:xfrm>
            <a:off x="516869" y="3719628"/>
            <a:ext cx="2239032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Natural Frequency=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3.528 rad/s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E28E5-95AF-48AB-A07B-6E037CB5CD98}"/>
              </a:ext>
            </a:extLst>
          </p:cNvPr>
          <p:cNvSpPr txBox="1"/>
          <p:nvPr/>
        </p:nvSpPr>
        <p:spPr>
          <a:xfrm>
            <a:off x="478768" y="4582027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Max Damping Ratio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for Over-damped System: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7CBB10-8F2B-55F6-82AF-3AA8CEF528E5}"/>
              </a:ext>
            </a:extLst>
          </p:cNvPr>
          <p:cNvSpPr txBox="1"/>
          <p:nvPr/>
        </p:nvSpPr>
        <p:spPr>
          <a:xfrm>
            <a:off x="516868" y="2408209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Simulation Time Duration=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10.0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/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8.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7054B0-5A37-E7A0-4494-9F278928CC9B}"/>
              </a:ext>
            </a:extLst>
          </p:cNvPr>
          <p:cNvCxnSpPr>
            <a:cxnSpLocks/>
          </p:cNvCxnSpPr>
          <p:nvPr/>
        </p:nvCxnSpPr>
        <p:spPr>
          <a:xfrm>
            <a:off x="478768" y="3429000"/>
            <a:ext cx="3280432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C000405-C871-9638-49BC-5D76BD498BB5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4092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4872B25-DDB1-A3CD-D0B5-5D09DF322303}"/>
              </a:ext>
            </a:extLst>
          </p:cNvPr>
          <p:cNvSpPr/>
          <p:nvPr/>
        </p:nvSpPr>
        <p:spPr>
          <a:xfrm>
            <a:off x="8374749" y="3239830"/>
            <a:ext cx="3595066" cy="1566086"/>
          </a:xfrm>
          <a:prstGeom prst="rect">
            <a:avLst/>
          </a:prstGeom>
          <a:solidFill>
            <a:srgbClr val="FEFF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12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Parameter Estimation Test Case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6C0A8-9FE2-317F-0249-8D39668575E2}"/>
              </a:ext>
            </a:extLst>
          </p:cNvPr>
          <p:cNvSpPr txBox="1"/>
          <p:nvPr/>
        </p:nvSpPr>
        <p:spPr>
          <a:xfrm>
            <a:off x="575660" y="2621346"/>
            <a:ext cx="38273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• Mass= 1.0 kg</a:t>
            </a:r>
            <a:endParaRPr lang="en-US" sz="15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A70E65-42FF-A57A-FC31-25B498BA2E2B}"/>
              </a:ext>
            </a:extLst>
          </p:cNvPr>
          <p:cNvGrpSpPr/>
          <p:nvPr/>
        </p:nvGrpSpPr>
        <p:grpSpPr>
          <a:xfrm>
            <a:off x="700983" y="3489563"/>
            <a:ext cx="3827370" cy="692497"/>
            <a:chOff x="654683" y="4073384"/>
            <a:chExt cx="3827370" cy="6924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FE51A3-0B21-6BE8-8F8B-20EE46AEEA60}"/>
                </a:ext>
              </a:extLst>
            </p:cNvPr>
            <p:cNvSpPr txBox="1"/>
            <p:nvPr/>
          </p:nvSpPr>
          <p:spPr>
            <a:xfrm>
              <a:off x="654683" y="4073384"/>
              <a:ext cx="3827370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700" b="1" dirty="0">
                  <a:latin typeface="Arial" panose="020B0604020202020204" pitchFamily="34" charset="0"/>
                  <a:cs typeface="Arial" panose="020B0604020202020204" pitchFamily="34" charset="0"/>
                </a:rPr>
                <a:t>Natural Frequency= 1.00 rad/s </a:t>
              </a:r>
            </a:p>
            <a:p>
              <a:pPr>
                <a:spcBef>
                  <a:spcPts val="600"/>
                </a:spcBef>
              </a:pPr>
              <a:r>
                <a:rPr lang="en-US" sz="1700" b="1" dirty="0">
                  <a:latin typeface="Arial" panose="020B0604020202020204" pitchFamily="34" charset="0"/>
                  <a:cs typeface="Arial" panose="020B0604020202020204" pitchFamily="34" charset="0"/>
                </a:rPr>
                <a:t>Damping Coefficient,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A81F2E-8648-371F-3843-176082F7BDCD}"/>
                    </a:ext>
                  </a:extLst>
                </p:cNvPr>
                <p:cNvSpPr txBox="1"/>
                <p:nvPr/>
              </p:nvSpPr>
              <p:spPr>
                <a:xfrm>
                  <a:off x="2754915" y="4382547"/>
                  <a:ext cx="125307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2.0 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A81F2E-8648-371F-3843-176082F7B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4915" y="4382547"/>
                  <a:ext cx="1253079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3333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49211AE-9938-A719-4E2D-812DB434AE01}"/>
              </a:ext>
            </a:extLst>
          </p:cNvPr>
          <p:cNvSpPr txBox="1"/>
          <p:nvPr/>
        </p:nvSpPr>
        <p:spPr>
          <a:xfrm>
            <a:off x="484630" y="1549510"/>
            <a:ext cx="931858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Problem Definition: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Determine Damping Coefficient and Forcing Function using 1 minute of Displacement Measurements, Known Vehicle Mass and Known Spring Constant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003C78-6073-C863-3A3F-F8F63BE08D39}"/>
              </a:ext>
            </a:extLst>
          </p:cNvPr>
          <p:cNvCxnSpPr>
            <a:cxnSpLocks/>
          </p:cNvCxnSpPr>
          <p:nvPr/>
        </p:nvCxnSpPr>
        <p:spPr>
          <a:xfrm>
            <a:off x="544293" y="2468466"/>
            <a:ext cx="8908051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18E245-91B0-00C8-09A4-0EFA42506547}"/>
              </a:ext>
            </a:extLst>
          </p:cNvPr>
          <p:cNvSpPr txBox="1"/>
          <p:nvPr/>
        </p:nvSpPr>
        <p:spPr>
          <a:xfrm>
            <a:off x="575660" y="2961588"/>
            <a:ext cx="3827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• Spring Constant, K=1.0 N/m</a:t>
            </a:r>
          </a:p>
          <a:p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BCB8-DCD8-364D-D986-1A933CE512D6}"/>
              </a:ext>
            </a:extLst>
          </p:cNvPr>
          <p:cNvSpPr txBox="1"/>
          <p:nvPr/>
        </p:nvSpPr>
        <p:spPr>
          <a:xfrm>
            <a:off x="4528353" y="2506267"/>
            <a:ext cx="61309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Generate Position Time Histories for </a:t>
            </a: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Training Data Set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Using Following Parameter Ranges:</a:t>
            </a:r>
            <a:endParaRPr lang="en-US" sz="1800" b="1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0B61F6-608C-BBCA-6C4E-CA4E1C44AC06}"/>
                  </a:ext>
                </a:extLst>
              </p:cNvPr>
              <p:cNvSpPr txBox="1"/>
              <p:nvPr/>
            </p:nvSpPr>
            <p:spPr>
              <a:xfrm>
                <a:off x="4462577" y="3290827"/>
                <a:ext cx="169194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0.02, 10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0B61F6-608C-BBCA-6C4E-CA4E1C44A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577" y="3290827"/>
                <a:ext cx="1691949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EEFC8B-09AF-0563-4230-BD7C56714530}"/>
                  </a:ext>
                </a:extLst>
              </p:cNvPr>
              <p:cNvSpPr txBox="1"/>
              <p:nvPr/>
            </p:nvSpPr>
            <p:spPr>
              <a:xfrm>
                <a:off x="4344844" y="3779188"/>
                <a:ext cx="1989745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0.04, 20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EEFC8B-09AF-0563-4230-BD7C56714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844" y="3779188"/>
                <a:ext cx="1989745" cy="676852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523D03-1902-FE78-41E5-EA26D2B1E8BF}"/>
                  </a:ext>
                </a:extLst>
              </p:cNvPr>
              <p:cNvSpPr txBox="1"/>
              <p:nvPr/>
            </p:nvSpPr>
            <p:spPr>
              <a:xfrm>
                <a:off x="4371131" y="4606915"/>
                <a:ext cx="2222205" cy="67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0.075, 0.5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523D03-1902-FE78-41E5-EA26D2B1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131" y="4606915"/>
                <a:ext cx="2222205" cy="671338"/>
              </a:xfrm>
              <a:prstGeom prst="rect">
                <a:avLst/>
              </a:prstGeom>
              <a:blipFill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3F99-AA42-A780-462F-E6F390D597EA}"/>
                  </a:ext>
                </a:extLst>
              </p:cNvPr>
              <p:cNvSpPr txBox="1"/>
              <p:nvPr/>
            </p:nvSpPr>
            <p:spPr>
              <a:xfrm>
                <a:off x="6536559" y="3185672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3F99-AA42-A780-462F-E6F390D5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3185672"/>
                <a:ext cx="1741986" cy="676852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27D79-7463-807A-2531-C4D00AF26CAF}"/>
                  </a:ext>
                </a:extLst>
              </p:cNvPr>
              <p:cNvSpPr txBox="1"/>
              <p:nvPr/>
            </p:nvSpPr>
            <p:spPr>
              <a:xfrm>
                <a:off x="6536559" y="3919317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27D79-7463-807A-2531-C4D00AF26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3919317"/>
                <a:ext cx="1741986" cy="676852"/>
              </a:xfrm>
              <a:prstGeom prst="rect">
                <a:avLst/>
              </a:prstGeom>
              <a:blipFill>
                <a:blip r:embed="rId8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38EE8D-6967-08A7-1E29-03B2E9226149}"/>
                  </a:ext>
                </a:extLst>
              </p:cNvPr>
              <p:cNvSpPr txBox="1"/>
              <p:nvPr/>
            </p:nvSpPr>
            <p:spPr>
              <a:xfrm>
                <a:off x="6536559" y="4674226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38EE8D-6967-08A7-1E29-03B2E9226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4674226"/>
                <a:ext cx="1741986" cy="676852"/>
              </a:xfrm>
              <a:prstGeom prst="rect">
                <a:avLst/>
              </a:prstGeom>
              <a:blipFill>
                <a:blip r:embed="rId9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69504-D8E7-4CA9-4BB1-B641BCF4AD0B}"/>
                  </a:ext>
                </a:extLst>
              </p:cNvPr>
              <p:cNvSpPr txBox="1"/>
              <p:nvPr/>
            </p:nvSpPr>
            <p:spPr>
              <a:xfrm>
                <a:off x="6536559" y="5397238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69504-D8E7-4CA9-4BB1-B641BCF4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5397238"/>
                <a:ext cx="1741986" cy="676852"/>
              </a:xfrm>
              <a:prstGeom prst="rect">
                <a:avLst/>
              </a:prstGeom>
              <a:blipFill>
                <a:blip r:embed="rId10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AD2D26-4A71-815E-4379-03988BA0FF0E}"/>
                  </a:ext>
                </a:extLst>
              </p:cNvPr>
              <p:cNvSpPr txBox="1"/>
              <p:nvPr/>
            </p:nvSpPr>
            <p:spPr>
              <a:xfrm>
                <a:off x="6536559" y="6077723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AD2D26-4A71-815E-4379-03988BA0F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6077723"/>
                <a:ext cx="1741986" cy="676852"/>
              </a:xfrm>
              <a:prstGeom prst="rect">
                <a:avLst/>
              </a:prstGeom>
              <a:blipFill>
                <a:blip r:embed="rId11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01A5C-A9C5-AF51-70A4-72504B21F495}"/>
              </a:ext>
            </a:extLst>
          </p:cNvPr>
          <p:cNvCxnSpPr>
            <a:cxnSpLocks/>
          </p:cNvCxnSpPr>
          <p:nvPr/>
        </p:nvCxnSpPr>
        <p:spPr>
          <a:xfrm flipV="1">
            <a:off x="4180628" y="3242169"/>
            <a:ext cx="0" cy="2637636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3E8C12-47DA-FBE8-B050-C2794D8BB3E9}"/>
                  </a:ext>
                </a:extLst>
              </p:cNvPr>
              <p:cNvSpPr txBox="1"/>
              <p:nvPr/>
            </p:nvSpPr>
            <p:spPr>
              <a:xfrm>
                <a:off x="8374749" y="3579133"/>
                <a:ext cx="18588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0, 1.41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3E8C12-47DA-FBE8-B050-C2794D8BB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49" y="3579133"/>
                <a:ext cx="185883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C0ADC7-FDE8-2093-6530-0071A6F2B74E}"/>
              </a:ext>
            </a:extLst>
          </p:cNvPr>
          <p:cNvSpPr txBox="1"/>
          <p:nvPr/>
        </p:nvSpPr>
        <p:spPr>
          <a:xfrm>
            <a:off x="8480515" y="3239830"/>
            <a:ext cx="143603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such that</a:t>
            </a:r>
            <a:endParaRPr lang="en-US" sz="16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67729D-8446-7F3F-53A5-F18662BCC579}"/>
                  </a:ext>
                </a:extLst>
              </p:cNvPr>
              <p:cNvSpPr txBox="1"/>
              <p:nvPr/>
            </p:nvSpPr>
            <p:spPr>
              <a:xfrm>
                <a:off x="10233586" y="3555997"/>
                <a:ext cx="16787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0, 1.41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67729D-8446-7F3F-53A5-F18662BC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586" y="3555997"/>
                <a:ext cx="167877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D36646-0D8E-6425-4AC5-73CCFAA1DEC9}"/>
                  </a:ext>
                </a:extLst>
              </p:cNvPr>
              <p:cNvSpPr txBox="1"/>
              <p:nvPr/>
            </p:nvSpPr>
            <p:spPr>
              <a:xfrm>
                <a:off x="8424788" y="4117614"/>
                <a:ext cx="17587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D36646-0D8E-6425-4AC5-73CCFAA1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88" y="4117614"/>
                <a:ext cx="1758757" cy="562975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3AB8E-AFA4-3FFB-20CE-1372555E34E8}"/>
                  </a:ext>
                </a:extLst>
              </p:cNvPr>
              <p:cNvSpPr txBox="1"/>
              <p:nvPr/>
            </p:nvSpPr>
            <p:spPr>
              <a:xfrm>
                <a:off x="10211058" y="4117614"/>
                <a:ext cx="17587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3AB8E-AFA4-3FFB-20CE-1372555E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058" y="4117614"/>
                <a:ext cx="1758757" cy="562975"/>
              </a:xfrm>
              <a:prstGeom prst="rect">
                <a:avLst/>
              </a:prstGeom>
              <a:blipFill>
                <a:blip r:embed="rId1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80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DA97-D7AD-39A7-C4B7-2B60EFC3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Strategies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C272211-391F-1FF2-645F-ABEAA8040681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>
          <a:xfrm>
            <a:off x="581709" y="1537997"/>
            <a:ext cx="10889796" cy="4644789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trained using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80,000 </a:t>
            </a:r>
            <a:r>
              <a:rPr lang="en-US" sz="1800" dirty="0">
                <a:solidFill>
                  <a:schemeClr val="tx1"/>
                </a:solidFill>
                <a:ea typeface="DengXian" panose="02010600030101010101" pitchFamily="2" charset="-122"/>
              </a:rPr>
              <a:t>parameter vectors, 7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randomly-chosen values in the defined range for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ea typeface="DengXian" panose="02010600030101010101" pitchFamily="2" charset="-122"/>
            </a:endParaRPr>
          </a:p>
          <a:p>
            <a:pPr marL="0" indent="0" fontAlgn="base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800" dirty="0">
                <a:solidFill>
                  <a:schemeClr val="tx1"/>
                </a:solidFill>
                <a:ea typeface="DengXian" panose="02010600030101010101" pitchFamily="2" charset="-122"/>
              </a:rPr>
              <a:t>    to define the damping and forcing function that generates the corresponding position </a:t>
            </a:r>
            <a:r>
              <a:rPr lang="en-US" sz="18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time histories 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Limited Forcing function frequency by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applying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Nyquist-Shannon </a:t>
            </a: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heorem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Practical solutions to Large </a:t>
            </a:r>
            <a:r>
              <a:rPr 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raining Set data volume </a:t>
            </a:r>
          </a:p>
          <a:p>
            <a:pPr marL="457200" lvl="1" indent="0"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Stored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raining data in files</a:t>
            </a:r>
          </a:p>
          <a:p>
            <a:pPr marL="457200" lvl="1" indent="0"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Used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ixed ran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 uniform number generator in Python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Used Python Broadcast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prevent unnecessary vector copies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Normalization</a:t>
            </a:r>
          </a:p>
          <a:p>
            <a:pPr marL="457200" lvl="1" indent="0"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Solved for damping and disturbance parameters normalized by mass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Solved for Forcing function frequency normalized by system’s natural frequency</a:t>
            </a:r>
          </a:p>
          <a:p>
            <a:pPr marL="457200" lvl="1" indent="0">
              <a:buNone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Quicker convergence and easier to compare parameter estimation errors for different systems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11A9A-F935-BFD8-2F98-83C99A3A210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9444E-E2DC-F4F3-7614-E968F2E733F1}"/>
                  </a:ext>
                </a:extLst>
              </p:cNvPr>
              <p:cNvSpPr txBox="1"/>
              <p:nvPr/>
            </p:nvSpPr>
            <p:spPr>
              <a:xfrm>
                <a:off x="3705862" y="1823474"/>
                <a:ext cx="3898449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B9444E-E2DC-F4F3-7614-E968F2E73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62" y="1823474"/>
                <a:ext cx="3898449" cy="665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1ADE093-54BA-BD49-C51E-CEF0AA6BFB5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2771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34AD18-B45C-6FC4-49B6-FA439B3F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09" y="573613"/>
            <a:ext cx="10889796" cy="740229"/>
          </a:xfrm>
        </p:spPr>
        <p:txBody>
          <a:bodyPr/>
          <a:lstStyle/>
          <a:p>
            <a:r>
              <a:rPr lang="en-US" sz="3000" dirty="0">
                <a:solidFill>
                  <a:srgbClr val="FCFCFC"/>
                </a:solidFill>
              </a:rPr>
              <a:t>Finding the right Neural Network Architecture</a:t>
            </a:r>
            <a:br>
              <a:rPr lang="en-US" sz="3000" dirty="0">
                <a:solidFill>
                  <a:srgbClr val="FCFCFC"/>
                </a:solidFill>
              </a:rPr>
            </a:br>
            <a:r>
              <a:rPr lang="en-US" sz="3000" dirty="0">
                <a:solidFill>
                  <a:srgbClr val="FCFCFC"/>
                </a:solidFill>
              </a:rPr>
              <a:t>for Damping/ Forcing Function Estimation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4CDF5-2996-6ED6-46C5-89369B19C25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8F32E-CEDE-DAD0-BE51-B768366CF83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5591" y="1598613"/>
            <a:ext cx="10945914" cy="4984432"/>
          </a:xfrm>
        </p:spPr>
        <p:txBody>
          <a:bodyPr/>
          <a:lstStyle/>
          <a:p>
            <a:pPr marL="285750" indent="-285750"/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Applied 2 Separate Neural Networks to estimate Damping and Forcing Function Parameter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ecause of the difficulty in optimizing a single neural network to minimize estimation error when parameter values are greatly different.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Network </a:t>
            </a:r>
            <a:r>
              <a:rPr lang="en-US" sz="19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estimate single Damping parameter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using a Mean Absolute Percentage Error (% error) loss function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Short-Term Memory (LSTM) Network 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estimate the 6 Forcing Function parameters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using a Mean 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Squared 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Error (MSE) loss function</a:t>
            </a:r>
          </a:p>
          <a:p>
            <a:r>
              <a:rPr lang="en-US" sz="190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Overfitting prevention/regularization:</a:t>
            </a:r>
          </a:p>
          <a:p>
            <a:pPr lvl="1" indent="0">
              <a:buNone/>
            </a:pP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9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Gaussian Noise</a:t>
            </a:r>
            <a:r>
              <a:rPr lang="en-US" sz="19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Simulates outside noise while also helping the model learn</a:t>
            </a:r>
          </a:p>
          <a:p>
            <a:pPr lvl="1" indent="0"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Stopping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Stops the model from increasing in model error/loss, and </a:t>
            </a:r>
          </a:p>
          <a:p>
            <a:pPr lvl="1" indent="0"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reverts to best weights</a:t>
            </a:r>
          </a:p>
          <a:p>
            <a:pPr lvl="1" indent="0"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Learning Rate</a:t>
            </a: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Decreases the pace at which the model learns</a:t>
            </a:r>
            <a:endParaRPr lang="en-US" sz="19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Structure: Downward Funneling ensures features are on a similar scale,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prevents feature bias, and helps pick the right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Adam Optimizer: Moment-based Adaptive Learning</a:t>
            </a:r>
            <a:endParaRPr lang="en-US" sz="19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3CBB9-7F1D-3A4E-24FD-8B62F48D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2" y="471692"/>
            <a:ext cx="7763638" cy="889275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Deep </a:t>
            </a:r>
            <a:r>
              <a:rPr lang="en-US" sz="3200" dirty="0"/>
              <a:t>Neural Network </a:t>
            </a:r>
            <a:r>
              <a:rPr lang="en-US" sz="3200" dirty="0">
                <a:solidFill>
                  <a:schemeClr val="bg1"/>
                </a:solidFill>
              </a:rPr>
              <a:t>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for Damping Coefficient Estimation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06C9-4D3B-F674-AC87-A1FABA53CB1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7F34AC-3C04-E5F3-0152-C4BDF9CA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1685181"/>
            <a:ext cx="11612880" cy="18506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400C7A-BE0A-0084-2A0B-ACD6212CE33C}"/>
              </a:ext>
            </a:extLst>
          </p:cNvPr>
          <p:cNvCxnSpPr>
            <a:cxnSpLocks/>
          </p:cNvCxnSpPr>
          <p:nvPr/>
        </p:nvCxnSpPr>
        <p:spPr>
          <a:xfrm>
            <a:off x="956930" y="5382827"/>
            <a:ext cx="9335390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5C9C6-73E0-85BE-2422-F6D3556ACA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99500" y="3576815"/>
            <a:ext cx="9192820" cy="2891381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Gaussian Noise Layer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Dense Layers with a Rectified Linear Unit (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Activation Function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Layer sizes= 256, 128, 64, 32, 16 units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Output Dense Layers with a Linear Activation Function to estimate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1 Damping coefficient parameter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trained using 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80,000 sets of position time histories corresponding to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   a damping/forcing function vector of seven unique parameters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over 2000 epochs (4.9 hours using an Apple M1 processor)</a:t>
            </a:r>
          </a:p>
        </p:txBody>
      </p:sp>
    </p:spTree>
    <p:extLst>
      <p:ext uri="{BB962C8B-B14F-4D97-AF65-F5344CB8AC3E}">
        <p14:creationId xmlns:p14="http://schemas.microsoft.com/office/powerpoint/2010/main" val="2135525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3CBB9-7F1D-3A4E-24FD-8B62F48D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96" y="471692"/>
            <a:ext cx="8860004" cy="889275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Long Short-Term Memory (LSTM) </a:t>
            </a:r>
            <a:r>
              <a:rPr lang="en-US" sz="2800" dirty="0"/>
              <a:t>Neural Network </a:t>
            </a:r>
            <a:r>
              <a:rPr lang="en-US" sz="2800" dirty="0">
                <a:solidFill>
                  <a:schemeClr val="bg1"/>
                </a:solidFill>
              </a:rPr>
              <a:t>Model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for Forcing Function Estimation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06C9-4D3B-F674-AC87-A1FABA53CB1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84C2A-D2BA-C163-6A9F-1BA5A0EC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585" r="38407"/>
          <a:stretch/>
        </p:blipFill>
        <p:spPr>
          <a:xfrm>
            <a:off x="1020724" y="1513843"/>
            <a:ext cx="8762011" cy="15720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E92E7-DF6E-BBD0-0C2B-43F58C115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05"/>
          <a:stretch/>
        </p:blipFill>
        <p:spPr>
          <a:xfrm>
            <a:off x="6429152" y="3016600"/>
            <a:ext cx="5252482" cy="15720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185907-B8A2-9F44-7503-4BB269ADBB9A}"/>
              </a:ext>
            </a:extLst>
          </p:cNvPr>
          <p:cNvCxnSpPr>
            <a:cxnSpLocks/>
          </p:cNvCxnSpPr>
          <p:nvPr/>
        </p:nvCxnSpPr>
        <p:spPr>
          <a:xfrm>
            <a:off x="511143" y="5539492"/>
            <a:ext cx="9335390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5C9C6-73E0-85BE-2422-F6D3556ACA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9915" y="2737380"/>
            <a:ext cx="9192820" cy="3955513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Gaussian Noise Layer 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LSTM Layers with a Hyperbolic Tangent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Activation Function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Layer sizes= 128, 64, 32 units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Dense Layers with a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Activation Function</a:t>
            </a:r>
          </a:p>
          <a:p>
            <a:pPr marL="0" indent="0" fontAlgn="base">
              <a:lnSpc>
                <a:spcPct val="100000"/>
              </a:lnSpc>
              <a:spcBef>
                <a:spcPts val="20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Layer sizes= 128, 64, 32 units</a:t>
            </a: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Output Dense Layers with a Linear Activation Function to estimate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6 Forcing Function Parameters</a:t>
            </a:r>
          </a:p>
          <a:p>
            <a:pPr fontAlgn="base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trained using </a:t>
            </a: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80,000 sets of position time histories corresponding to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   a damping/forcing function vector of seven unique parameters 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over 250 epochs (96 hours using an Apple M1 processor)</a:t>
            </a:r>
          </a:p>
        </p:txBody>
      </p:sp>
    </p:spTree>
    <p:extLst>
      <p:ext uri="{BB962C8B-B14F-4D97-AF65-F5344CB8AC3E}">
        <p14:creationId xmlns:p14="http://schemas.microsoft.com/office/powerpoint/2010/main" val="3097528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3F63B-8B40-F3E6-D623-E726D74FF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6" t="6397" b="5828"/>
          <a:stretch/>
        </p:blipFill>
        <p:spPr>
          <a:xfrm>
            <a:off x="6227046" y="1529881"/>
            <a:ext cx="4951773" cy="367862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72A73F-3E38-BBA7-4EC7-7565289E8DB5}"/>
              </a:ext>
            </a:extLst>
          </p:cNvPr>
          <p:cNvGrpSpPr/>
          <p:nvPr/>
        </p:nvGrpSpPr>
        <p:grpSpPr>
          <a:xfrm>
            <a:off x="284442" y="1513490"/>
            <a:ext cx="5921767" cy="3985087"/>
            <a:chOff x="284442" y="1513490"/>
            <a:chExt cx="5921767" cy="39850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02CCA2-F018-A439-E253-A2FE62544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81" t="11079" r="8440" b="4962"/>
            <a:stretch/>
          </p:blipFill>
          <p:spPr>
            <a:xfrm>
              <a:off x="560689" y="1513490"/>
              <a:ext cx="4981904" cy="367862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49967C-9599-2D81-1C6F-D3A0622AA600}"/>
                </a:ext>
              </a:extLst>
            </p:cNvPr>
            <p:cNvCxnSpPr/>
            <p:nvPr/>
          </p:nvCxnSpPr>
          <p:spPr>
            <a:xfrm>
              <a:off x="2196664" y="1555531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CE16C5A-8840-8F09-83BF-EA5E8434C16D}"/>
                </a:ext>
              </a:extLst>
            </p:cNvPr>
            <p:cNvCxnSpPr/>
            <p:nvPr/>
          </p:nvCxnSpPr>
          <p:spPr>
            <a:xfrm>
              <a:off x="3720664" y="1555531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777821-072C-FB5D-E5F4-75DC305991D4}"/>
                </a:ext>
              </a:extLst>
            </p:cNvPr>
            <p:cNvCxnSpPr/>
            <p:nvPr/>
          </p:nvCxnSpPr>
          <p:spPr>
            <a:xfrm>
              <a:off x="5244664" y="1555531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55917B-088D-2F8E-6079-0D07FAFAEBB0}"/>
                </a:ext>
              </a:extLst>
            </p:cNvPr>
            <p:cNvSpPr txBox="1"/>
            <p:nvPr/>
          </p:nvSpPr>
          <p:spPr>
            <a:xfrm rot="16200000">
              <a:off x="-636515" y="3026224"/>
              <a:ext cx="214969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Absolute % Error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EF5475-64E1-AE03-0A92-857CB1FFA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912" y="4771697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5B9422-583A-D1BF-1BE3-07CFF7E6DBED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3941379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0F01607-5C2A-87EF-3028-1FB8FD0C7E9D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4361792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3E4E109-1E9F-406D-9D9F-92DFEE8235FF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3510454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F097E3B-B41E-F638-1655-B1AA5D9D11C0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3090040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DFEA8E-A736-FC7B-031D-44CB8D3333F5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2669626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1F5AC3-3430-51AF-F844-FBD6D3FE0454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2249212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FCB803-FDB7-30FE-F67E-85C3D3A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924912" y="1828798"/>
              <a:ext cx="4529957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D36080-38E4-E2FA-BAA3-F465792A0D4B}"/>
                </a:ext>
              </a:extLst>
            </p:cNvPr>
            <p:cNvSpPr txBox="1"/>
            <p:nvPr/>
          </p:nvSpPr>
          <p:spPr>
            <a:xfrm>
              <a:off x="1714581" y="5190800"/>
              <a:ext cx="249247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Damping Ratio True Values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FD7C77-56D5-C717-31B9-936802916DE6}"/>
                </a:ext>
              </a:extLst>
            </p:cNvPr>
            <p:cNvSpPr txBox="1"/>
            <p:nvPr/>
          </p:nvSpPr>
          <p:spPr>
            <a:xfrm>
              <a:off x="3735027" y="1801787"/>
              <a:ext cx="1577676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“Over-damped”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203A62-58B9-F054-45F0-779194D50949}"/>
                </a:ext>
              </a:extLst>
            </p:cNvPr>
            <p:cNvSpPr txBox="1"/>
            <p:nvPr/>
          </p:nvSpPr>
          <p:spPr>
            <a:xfrm>
              <a:off x="1697089" y="1801787"/>
              <a:ext cx="1689886" cy="33855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“Under-damped”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D40B64-CCC1-F886-0FFF-8AC5D0897584}"/>
                </a:ext>
              </a:extLst>
            </p:cNvPr>
            <p:cNvSpPr txBox="1"/>
            <p:nvPr/>
          </p:nvSpPr>
          <p:spPr>
            <a:xfrm rot="16200000">
              <a:off x="4977475" y="3026224"/>
              <a:ext cx="214969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Absolute % Error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7B6E31-2C8B-EC45-189D-242B182B59D8}"/>
              </a:ext>
            </a:extLst>
          </p:cNvPr>
          <p:cNvCxnSpPr>
            <a:cxnSpLocks/>
          </p:cNvCxnSpPr>
          <p:nvPr/>
        </p:nvCxnSpPr>
        <p:spPr>
          <a:xfrm flipV="1">
            <a:off x="10991697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70078"/>
            <a:ext cx="10889796" cy="740229"/>
          </a:xfrm>
        </p:spPr>
        <p:txBody>
          <a:bodyPr/>
          <a:lstStyle/>
          <a:p>
            <a:r>
              <a:rPr lang="en-US" sz="3000" dirty="0"/>
              <a:t>Test Case: </a:t>
            </a:r>
            <a:br>
              <a:rPr lang="en-US" sz="3000" dirty="0"/>
            </a:br>
            <a:r>
              <a:rPr lang="en-US" sz="3000" dirty="0"/>
              <a:t>Damping Ratio Error using Deep Neural Network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A0C9B-8142-F4D8-9A05-BB7E5CEC95D9}"/>
              </a:ext>
            </a:extLst>
          </p:cNvPr>
          <p:cNvSpPr txBox="1"/>
          <p:nvPr/>
        </p:nvSpPr>
        <p:spPr>
          <a:xfrm>
            <a:off x="1897746" y="5545956"/>
            <a:ext cx="7334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20,000 Position Time History Test Cases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MSE Square Root in 20 Log-spaced Bins in Above Right Plot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E2248-6B5B-2BC3-E42E-B2223EF4F532}"/>
              </a:ext>
            </a:extLst>
          </p:cNvPr>
          <p:cNvSpPr txBox="1"/>
          <p:nvPr/>
        </p:nvSpPr>
        <p:spPr>
          <a:xfrm>
            <a:off x="7559707" y="5141864"/>
            <a:ext cx="249247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Damping Ratio True Values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9CE65-CBCB-6DC0-D068-B0A965FA8849}"/>
              </a:ext>
            </a:extLst>
          </p:cNvPr>
          <p:cNvCxnSpPr>
            <a:cxnSpLocks/>
          </p:cNvCxnSpPr>
          <p:nvPr/>
        </p:nvCxnSpPr>
        <p:spPr>
          <a:xfrm flipV="1">
            <a:off x="9375548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782D11-6255-17D9-C0F0-4D6946D39AF5}"/>
              </a:ext>
            </a:extLst>
          </p:cNvPr>
          <p:cNvCxnSpPr>
            <a:cxnSpLocks/>
          </p:cNvCxnSpPr>
          <p:nvPr/>
        </p:nvCxnSpPr>
        <p:spPr>
          <a:xfrm flipV="1">
            <a:off x="7770031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4D7C06-B238-226C-68A8-F3ECD5AEF5BE}"/>
              </a:ext>
            </a:extLst>
          </p:cNvPr>
          <p:cNvCxnSpPr>
            <a:cxnSpLocks/>
          </p:cNvCxnSpPr>
          <p:nvPr/>
        </p:nvCxnSpPr>
        <p:spPr>
          <a:xfrm flipV="1">
            <a:off x="8886449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DE65CA-3483-32D4-1FDF-65FA81CA817B}"/>
              </a:ext>
            </a:extLst>
          </p:cNvPr>
          <p:cNvCxnSpPr>
            <a:cxnSpLocks/>
          </p:cNvCxnSpPr>
          <p:nvPr/>
        </p:nvCxnSpPr>
        <p:spPr>
          <a:xfrm flipV="1">
            <a:off x="7291565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916426-ADF9-9757-3B54-FD232B2010CB}"/>
              </a:ext>
            </a:extLst>
          </p:cNvPr>
          <p:cNvCxnSpPr>
            <a:cxnSpLocks/>
          </p:cNvCxnSpPr>
          <p:nvPr/>
        </p:nvCxnSpPr>
        <p:spPr>
          <a:xfrm flipV="1">
            <a:off x="10502597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ABEF2E-66C9-415D-70D0-82D1BA3713C6}"/>
              </a:ext>
            </a:extLst>
          </p:cNvPr>
          <p:cNvSpPr/>
          <p:nvPr/>
        </p:nvSpPr>
        <p:spPr>
          <a:xfrm>
            <a:off x="7539403" y="1834540"/>
            <a:ext cx="1562141" cy="28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917C7C-2BE0-679F-52BA-36B89D112E4E}"/>
              </a:ext>
            </a:extLst>
          </p:cNvPr>
          <p:cNvSpPr txBox="1"/>
          <p:nvPr/>
        </p:nvSpPr>
        <p:spPr>
          <a:xfrm>
            <a:off x="7470568" y="1801787"/>
            <a:ext cx="16898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“Under-damped”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5F28E6-A1AA-7DC1-B6E4-6CAEBC59E1CE}"/>
              </a:ext>
            </a:extLst>
          </p:cNvPr>
          <p:cNvCxnSpPr>
            <a:cxnSpLocks/>
          </p:cNvCxnSpPr>
          <p:nvPr/>
        </p:nvCxnSpPr>
        <p:spPr>
          <a:xfrm flipV="1">
            <a:off x="6642979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48E172-6533-A506-9FF6-ADF219D8FF7F}"/>
              </a:ext>
            </a:extLst>
          </p:cNvPr>
          <p:cNvCxnSpPr>
            <a:cxnSpLocks/>
          </p:cNvCxnSpPr>
          <p:nvPr/>
        </p:nvCxnSpPr>
        <p:spPr>
          <a:xfrm flipV="1">
            <a:off x="8259128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BD74E3-04D6-5E6A-5917-D5E2B8D5487A}"/>
              </a:ext>
            </a:extLst>
          </p:cNvPr>
          <p:cNvCxnSpPr>
            <a:cxnSpLocks/>
          </p:cNvCxnSpPr>
          <p:nvPr/>
        </p:nvCxnSpPr>
        <p:spPr>
          <a:xfrm flipV="1">
            <a:off x="9864645" y="1559074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8E652DE-D207-3F57-6667-E07F299C21C9}"/>
              </a:ext>
            </a:extLst>
          </p:cNvPr>
          <p:cNvSpPr/>
          <p:nvPr/>
        </p:nvSpPr>
        <p:spPr>
          <a:xfrm>
            <a:off x="9570903" y="1855163"/>
            <a:ext cx="1263748" cy="281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BFBF34-E5B0-8B7C-D256-D088FFA6FF67}"/>
              </a:ext>
            </a:extLst>
          </p:cNvPr>
          <p:cNvSpPr txBox="1"/>
          <p:nvPr/>
        </p:nvSpPr>
        <p:spPr>
          <a:xfrm>
            <a:off x="9423446" y="1796468"/>
            <a:ext cx="157767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“Over-damped”</a:t>
            </a:r>
          </a:p>
        </p:txBody>
      </p:sp>
    </p:spTree>
    <p:extLst>
      <p:ext uri="{BB962C8B-B14F-4D97-AF65-F5344CB8AC3E}">
        <p14:creationId xmlns:p14="http://schemas.microsoft.com/office/powerpoint/2010/main" val="79372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>
            <a:extLst>
              <a:ext uri="{FF2B5EF4-FFF2-40B4-BE49-F238E27FC236}">
                <a16:creationId xmlns:a16="http://schemas.microsoft.com/office/drawing/2014/main" id="{877E5D06-41C8-3BA7-F408-8C0427372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" t="6049" r="131" b="5405"/>
          <a:stretch/>
        </p:blipFill>
        <p:spPr>
          <a:xfrm>
            <a:off x="6577034" y="1518286"/>
            <a:ext cx="5241743" cy="36772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D332BA-8EC4-65F6-205E-AA0668415853}"/>
              </a:ext>
            </a:extLst>
          </p:cNvPr>
          <p:cNvGrpSpPr/>
          <p:nvPr/>
        </p:nvGrpSpPr>
        <p:grpSpPr>
          <a:xfrm>
            <a:off x="484632" y="1532696"/>
            <a:ext cx="5552060" cy="4104044"/>
            <a:chOff x="5585158" y="1532696"/>
            <a:chExt cx="5552060" cy="4104044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326D242-960F-DD25-C79F-EE0159918B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4" t="6172" b="6033"/>
            <a:stretch/>
          </p:blipFill>
          <p:spPr>
            <a:xfrm>
              <a:off x="6116217" y="1532696"/>
              <a:ext cx="5021001" cy="3646026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BB00EA-2064-1AC0-3334-AAF2506AA7CE}"/>
                </a:ext>
              </a:extLst>
            </p:cNvPr>
            <p:cNvGrpSpPr/>
            <p:nvPr/>
          </p:nvGrpSpPr>
          <p:grpSpPr>
            <a:xfrm>
              <a:off x="8138104" y="5110121"/>
              <a:ext cx="1488426" cy="526619"/>
              <a:chOff x="7931373" y="5110121"/>
              <a:chExt cx="1488426" cy="5266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B89C88-4699-8BD5-5344-D0DA3DA52D42}"/>
                      </a:ext>
                    </a:extLst>
                  </p:cNvPr>
                  <p:cNvSpPr txBox="1"/>
                  <p:nvPr/>
                </p:nvSpPr>
                <p:spPr>
                  <a:xfrm>
                    <a:off x="7931373" y="5110121"/>
                    <a:ext cx="425817" cy="5266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5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8AB89C88-4699-8BD5-5344-D0DA3DA52D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1373" y="5110121"/>
                    <a:ext cx="425817" cy="52661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D3B9FB4-969F-9BFF-10E6-D299888542AD}"/>
                  </a:ext>
                </a:extLst>
              </p:cNvPr>
              <p:cNvSpPr txBox="1"/>
              <p:nvPr/>
            </p:nvSpPr>
            <p:spPr>
              <a:xfrm>
                <a:off x="8240181" y="5204976"/>
                <a:ext cx="117961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1400" b="1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True Values</a:t>
                </a: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3600142-604B-21B9-F948-CB54ECF40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9038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7A8699-F969-2F25-C996-D730A6ADA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057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DA38C5-EC15-7DD2-9DD1-3AD6F1173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7076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5FD676-A5E5-1CF7-A170-EAE2907A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183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7B6E31-2C8B-EC45-189D-242B182B5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32202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713BB4-7DA1-0073-4081-D8AA90BD47F3}"/>
                </a:ext>
              </a:extLst>
            </p:cNvPr>
            <p:cNvCxnSpPr/>
            <p:nvPr/>
          </p:nvCxnSpPr>
          <p:spPr>
            <a:xfrm>
              <a:off x="6529559" y="4408174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BC86AA2-6DCF-6841-52CA-D4747B82A7EB}"/>
                </a:ext>
              </a:extLst>
            </p:cNvPr>
            <p:cNvCxnSpPr/>
            <p:nvPr/>
          </p:nvCxnSpPr>
          <p:spPr>
            <a:xfrm>
              <a:off x="6529559" y="4790947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820C10-6A46-D999-15E0-6DBBB8A61A5D}"/>
                </a:ext>
              </a:extLst>
            </p:cNvPr>
            <p:cNvCxnSpPr/>
            <p:nvPr/>
          </p:nvCxnSpPr>
          <p:spPr>
            <a:xfrm>
              <a:off x="6529559" y="4018314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ADDAB7-12C5-938F-6049-02FA8D8F8B42}"/>
                </a:ext>
              </a:extLst>
            </p:cNvPr>
            <p:cNvCxnSpPr/>
            <p:nvPr/>
          </p:nvCxnSpPr>
          <p:spPr>
            <a:xfrm>
              <a:off x="6529559" y="3621365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7E8D15-577B-819C-2EED-B2ED5078B6F3}"/>
                </a:ext>
              </a:extLst>
            </p:cNvPr>
            <p:cNvCxnSpPr/>
            <p:nvPr/>
          </p:nvCxnSpPr>
          <p:spPr>
            <a:xfrm>
              <a:off x="6529559" y="3162055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E02FBF-2932-ED89-444E-820BB6B2532E}"/>
                </a:ext>
              </a:extLst>
            </p:cNvPr>
            <p:cNvCxnSpPr/>
            <p:nvPr/>
          </p:nvCxnSpPr>
          <p:spPr>
            <a:xfrm>
              <a:off x="6529559" y="2610154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F84CEF-DBE7-4903-64BC-7BC1D164BD65}"/>
                </a:ext>
              </a:extLst>
            </p:cNvPr>
            <p:cNvCxnSpPr/>
            <p:nvPr/>
          </p:nvCxnSpPr>
          <p:spPr>
            <a:xfrm>
              <a:off x="6529559" y="2057436"/>
              <a:ext cx="4515293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4B070D-ECBE-69C7-52DC-A20A9973BE30}"/>
                </a:ext>
              </a:extLst>
            </p:cNvPr>
            <p:cNvSpPr txBox="1"/>
            <p:nvPr/>
          </p:nvSpPr>
          <p:spPr>
            <a:xfrm rot="16200000">
              <a:off x="4618707" y="2918503"/>
              <a:ext cx="245612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Square Root of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Squared Error (MSE)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Test Case:  Forcing to </a:t>
            </a:r>
            <a:br>
              <a:rPr lang="en-US" sz="3000" dirty="0"/>
            </a:br>
            <a:r>
              <a:rPr lang="en-US" sz="3000" dirty="0"/>
              <a:t>Natural Frequency Ratio Error using LSTM Neural Network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A0C9B-8142-F4D8-9A05-BB7E5CEC95D9}"/>
              </a:ext>
            </a:extLst>
          </p:cNvPr>
          <p:cNvSpPr txBox="1"/>
          <p:nvPr/>
        </p:nvSpPr>
        <p:spPr>
          <a:xfrm>
            <a:off x="1708088" y="554595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1F1994-2FB3-C874-8FEB-3E3D262A1FB6}"/>
              </a:ext>
            </a:extLst>
          </p:cNvPr>
          <p:cNvGrpSpPr/>
          <p:nvPr/>
        </p:nvGrpSpPr>
        <p:grpSpPr>
          <a:xfrm>
            <a:off x="8686023" y="5110121"/>
            <a:ext cx="1488426" cy="526619"/>
            <a:chOff x="7931373" y="5110121"/>
            <a:chExt cx="1488426" cy="526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74ECCAB-B39A-162C-3A2E-990260D139A8}"/>
                    </a:ext>
                  </a:extLst>
                </p:cNvPr>
                <p:cNvSpPr txBox="1"/>
                <p:nvPr/>
              </p:nvSpPr>
              <p:spPr>
                <a:xfrm>
                  <a:off x="7931373" y="5110121"/>
                  <a:ext cx="425817" cy="526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5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5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5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74ECCAB-B39A-162C-3A2E-990260D13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73" y="5110121"/>
                  <a:ext cx="425817" cy="5266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4E5F6B-2865-AAC6-54B5-AA579F9DD736}"/>
                </a:ext>
              </a:extLst>
            </p:cNvPr>
            <p:cNvSpPr txBox="1"/>
            <p:nvPr/>
          </p:nvSpPr>
          <p:spPr>
            <a:xfrm>
              <a:off x="8240181" y="5204976"/>
              <a:ext cx="1179618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True Values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4B3126-A86F-64A5-78BD-5301608D9959}"/>
              </a:ext>
            </a:extLst>
          </p:cNvPr>
          <p:cNvCxnSpPr>
            <a:cxnSpLocks/>
          </p:cNvCxnSpPr>
          <p:nvPr/>
        </p:nvCxnSpPr>
        <p:spPr>
          <a:xfrm flipV="1">
            <a:off x="7523307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02B395-F14F-0FA3-FD30-F5A677AF087D}"/>
              </a:ext>
            </a:extLst>
          </p:cNvPr>
          <p:cNvCxnSpPr>
            <a:cxnSpLocks/>
          </p:cNvCxnSpPr>
          <p:nvPr/>
        </p:nvCxnSpPr>
        <p:spPr>
          <a:xfrm flipV="1">
            <a:off x="8544476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754A29-DFB3-76E1-A27E-46280EEB6778}"/>
              </a:ext>
            </a:extLst>
          </p:cNvPr>
          <p:cNvCxnSpPr>
            <a:cxnSpLocks/>
          </p:cNvCxnSpPr>
          <p:nvPr/>
        </p:nvCxnSpPr>
        <p:spPr>
          <a:xfrm flipV="1">
            <a:off x="9546595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966428-E920-644F-797A-A1257DAD9DFB}"/>
              </a:ext>
            </a:extLst>
          </p:cNvPr>
          <p:cNvCxnSpPr>
            <a:cxnSpLocks/>
          </p:cNvCxnSpPr>
          <p:nvPr/>
        </p:nvCxnSpPr>
        <p:spPr>
          <a:xfrm flipV="1">
            <a:off x="10574852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075D89-31D2-D7BB-3B5F-756A8F2F61D8}"/>
              </a:ext>
            </a:extLst>
          </p:cNvPr>
          <p:cNvCxnSpPr>
            <a:cxnSpLocks/>
          </p:cNvCxnSpPr>
          <p:nvPr/>
        </p:nvCxnSpPr>
        <p:spPr>
          <a:xfrm flipV="1">
            <a:off x="11602371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3DFE40C-C10D-CBE0-CAC0-2D8264B917F2}"/>
              </a:ext>
            </a:extLst>
          </p:cNvPr>
          <p:cNvSpPr txBox="1"/>
          <p:nvPr/>
        </p:nvSpPr>
        <p:spPr>
          <a:xfrm rot="16200000">
            <a:off x="5166626" y="291850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41EBD9-FE73-36B4-2153-4EB1F5FCDA75}"/>
              </a:ext>
            </a:extLst>
          </p:cNvPr>
          <p:cNvCxnSpPr>
            <a:cxnSpLocks/>
          </p:cNvCxnSpPr>
          <p:nvPr/>
        </p:nvCxnSpPr>
        <p:spPr>
          <a:xfrm flipV="1">
            <a:off x="8030126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92EA4C-2F6F-DA16-6C70-8F397AC619B5}"/>
              </a:ext>
            </a:extLst>
          </p:cNvPr>
          <p:cNvCxnSpPr>
            <a:cxnSpLocks/>
          </p:cNvCxnSpPr>
          <p:nvPr/>
        </p:nvCxnSpPr>
        <p:spPr>
          <a:xfrm flipV="1">
            <a:off x="9051295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3372F1E-4613-05A8-F1E3-153C85D0A103}"/>
              </a:ext>
            </a:extLst>
          </p:cNvPr>
          <p:cNvCxnSpPr>
            <a:cxnSpLocks/>
          </p:cNvCxnSpPr>
          <p:nvPr/>
        </p:nvCxnSpPr>
        <p:spPr>
          <a:xfrm flipV="1">
            <a:off x="10066852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0C1A6A-A534-A1A5-6014-69CEFB8A92A1}"/>
              </a:ext>
            </a:extLst>
          </p:cNvPr>
          <p:cNvCxnSpPr>
            <a:cxnSpLocks/>
          </p:cNvCxnSpPr>
          <p:nvPr/>
        </p:nvCxnSpPr>
        <p:spPr>
          <a:xfrm flipV="1">
            <a:off x="11082852" y="1569707"/>
            <a:ext cx="0" cy="33738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81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42" y="546544"/>
            <a:ext cx="10889796" cy="542415"/>
          </a:xfrm>
        </p:spPr>
        <p:txBody>
          <a:bodyPr/>
          <a:lstStyle/>
          <a:p>
            <a:r>
              <a:rPr lang="en-US" sz="3000" dirty="0"/>
              <a:t>Test Case:  Forcing Function Parameter Errors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593735" y="4630177"/>
            <a:ext cx="4467057" cy="97462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Square Root of MSE </a:t>
            </a:r>
          </a:p>
          <a:p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 in 20 Linear-spaced Bins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8FC8B-F9F3-CD4C-B150-4A0CA42F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64" y="1800552"/>
            <a:ext cx="4800600" cy="2231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68490A-1CB0-4B20-77AF-B6FB43C1361B}"/>
              </a:ext>
            </a:extLst>
          </p:cNvPr>
          <p:cNvSpPr txBox="1"/>
          <p:nvPr/>
        </p:nvSpPr>
        <p:spPr>
          <a:xfrm>
            <a:off x="1316175" y="3999439"/>
            <a:ext cx="386676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* Mean Sqrt MSE ≥ 0.030 highlighted in yellow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BDDAC6-6807-B3B7-9C98-31C4A37B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56" y="1180927"/>
            <a:ext cx="6472472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7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333246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Overview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F515-AE9C-28B9-45DB-8A972902ABD1}"/>
              </a:ext>
            </a:extLst>
          </p:cNvPr>
          <p:cNvSpPr txBox="1"/>
          <p:nvPr/>
        </p:nvSpPr>
        <p:spPr>
          <a:xfrm>
            <a:off x="552678" y="1745453"/>
            <a:ext cx="11423422" cy="416524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16986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Damped Spring-Mass System are applicable 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to describe motion using car suspension systems,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capacitor charge for RLC circuits, and 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  pendulum motion with damping. </a:t>
            </a:r>
          </a:p>
          <a:p>
            <a:pPr marL="285750" indent="-169863" fontAlgn="base">
              <a:spcBef>
                <a:spcPts val="2800"/>
              </a:spcBef>
              <a:buFont typeface="Arial" panose="020B0604020202020204" pitchFamily="34" charset="0"/>
              <a:buChar char="•"/>
            </a:pPr>
            <a:r>
              <a:rPr lang="en-US" sz="2100" b="1" dirty="0">
                <a:latin typeface="Arial" panose="020B0604020202020204" pitchFamily="34" charset="0"/>
                <a:cs typeface="Arial" panose="020B0604020202020204" pitchFamily="34" charset="0"/>
              </a:rPr>
              <a:t>This research </a:t>
            </a:r>
            <a:r>
              <a:rPr lang="en-US" sz="21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estimates the damping and </a:t>
            </a:r>
          </a:p>
          <a:p>
            <a:pPr marL="115887" fontAlgn="base">
              <a:spcBef>
                <a:spcPts val="200"/>
              </a:spcBef>
            </a:pPr>
            <a:r>
              <a:rPr lang="en-US" sz="21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 forcing function parameters from the </a:t>
            </a:r>
          </a:p>
          <a:p>
            <a:pPr marL="115887" fontAlgn="base">
              <a:spcBef>
                <a:spcPts val="200"/>
              </a:spcBef>
            </a:pPr>
            <a:r>
              <a:rPr lang="en-US" sz="2100" b="1" dirty="0">
                <a:latin typeface="Arial" panose="020B0604020202020204" pitchFamily="34" charset="0"/>
                <a:ea typeface="DengXian" panose="02010600030101010101" pitchFamily="2" charset="-122"/>
              </a:rPr>
              <a:t>  </a:t>
            </a:r>
            <a:r>
              <a:rPr lang="en-US" sz="21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position time history of a forced damped spring-mass system </a:t>
            </a:r>
          </a:p>
          <a:p>
            <a:pPr marL="115887" fontAlgn="base">
              <a:spcBef>
                <a:spcPts val="200"/>
              </a:spcBef>
            </a:pPr>
            <a:r>
              <a:rPr lang="en-US" sz="2100" b="1" dirty="0">
                <a:latin typeface="Arial" panose="020B0604020202020204" pitchFamily="34" charset="0"/>
                <a:ea typeface="DengXian" panose="02010600030101010101" pitchFamily="2" charset="-122"/>
              </a:rPr>
              <a:t>  </a:t>
            </a:r>
            <a:r>
              <a:rPr lang="en-US" sz="2100" b="1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using supervised neural networks</a:t>
            </a:r>
          </a:p>
          <a:p>
            <a:pPr marL="115887" fontAlgn="base">
              <a:spcBef>
                <a:spcPts val="400"/>
              </a:spcBef>
            </a:pPr>
            <a:r>
              <a:rPr lang="en-US" sz="2100" dirty="0">
                <a:latin typeface="Arial" panose="020B0604020202020204" pitchFamily="34" charset="0"/>
                <a:ea typeface="DengXian" panose="02010600030101010101" pitchFamily="2" charset="-122"/>
              </a:rPr>
              <a:t>  - Assumes Mass, Spring Constant, and Natural Frequency are Known</a:t>
            </a:r>
            <a:r>
              <a:rPr lang="en-US" sz="2100" dirty="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endParaRPr lang="en-US" sz="210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16986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7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3" name="Picture 2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F6E69C17-D776-65F9-9AFC-D0B02812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03" y="1472443"/>
            <a:ext cx="4557297" cy="31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0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20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Road Test of Car Struts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439E1-0A55-C147-17ED-20B8226644B9}"/>
              </a:ext>
            </a:extLst>
          </p:cNvPr>
          <p:cNvSpPr txBox="1"/>
          <p:nvPr/>
        </p:nvSpPr>
        <p:spPr>
          <a:xfrm>
            <a:off x="575660" y="3840098"/>
            <a:ext cx="382737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• McPherson Strut can be modeled     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 as a Hybrid Spring-Damper:</a:t>
            </a:r>
          </a:p>
          <a:p>
            <a:pPr marL="114300">
              <a:spcBef>
                <a:spcPts val="600"/>
              </a:spcBef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- Spring Constant, K=38,700 N/m</a:t>
            </a:r>
          </a:p>
          <a:p>
            <a:pPr marL="114300">
              <a:spcBef>
                <a:spcPts val="600"/>
              </a:spcBef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- Typical Damping Ratio= 0.3</a:t>
            </a:r>
            <a:endParaRPr lang="en-US" sz="1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28EBF3-D051-8421-4441-67582152C619}"/>
              </a:ext>
            </a:extLst>
          </p:cNvPr>
          <p:cNvSpPr txBox="1"/>
          <p:nvPr/>
        </p:nvSpPr>
        <p:spPr>
          <a:xfrm>
            <a:off x="5173783" y="4873191"/>
            <a:ext cx="549298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McPherson Strut Suspension: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Independent Suspension System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where 1 wheel moves up/down with negligible effect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on other wheel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96C0A8-9FE2-317F-0249-8D39668575E2}"/>
              </a:ext>
            </a:extLst>
          </p:cNvPr>
          <p:cNvSpPr txBox="1"/>
          <p:nvPr/>
        </p:nvSpPr>
        <p:spPr>
          <a:xfrm>
            <a:off x="575660" y="3122237"/>
            <a:ext cx="382737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• Vehicle: Mazda CX-9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   - Mass= 3108.4 kg</a:t>
            </a:r>
            <a:endParaRPr lang="en-US" sz="15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A70E65-42FF-A57A-FC31-25B498BA2E2B}"/>
              </a:ext>
            </a:extLst>
          </p:cNvPr>
          <p:cNvGrpSpPr/>
          <p:nvPr/>
        </p:nvGrpSpPr>
        <p:grpSpPr>
          <a:xfrm>
            <a:off x="590593" y="5235115"/>
            <a:ext cx="4018389" cy="692497"/>
            <a:chOff x="544293" y="4073384"/>
            <a:chExt cx="4018389" cy="69249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FE51A3-0B21-6BE8-8F8B-20EE46AEEA60}"/>
                </a:ext>
              </a:extLst>
            </p:cNvPr>
            <p:cNvSpPr txBox="1"/>
            <p:nvPr/>
          </p:nvSpPr>
          <p:spPr>
            <a:xfrm>
              <a:off x="544293" y="4073384"/>
              <a:ext cx="3827370" cy="692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700" b="1" dirty="0">
                  <a:latin typeface="Arial" panose="020B0604020202020204" pitchFamily="34" charset="0"/>
                  <a:cs typeface="Arial" panose="020B0604020202020204" pitchFamily="34" charset="0"/>
                </a:rPr>
                <a:t>Natural Frequency= 3.528 rad/s </a:t>
              </a:r>
            </a:p>
            <a:p>
              <a:pPr>
                <a:spcBef>
                  <a:spcPts val="600"/>
                </a:spcBef>
              </a:pPr>
              <a:r>
                <a:rPr lang="en-US" sz="1700" b="1" dirty="0">
                  <a:latin typeface="Arial" panose="020B0604020202020204" pitchFamily="34" charset="0"/>
                  <a:cs typeface="Arial" panose="020B0604020202020204" pitchFamily="34" charset="0"/>
                </a:rPr>
                <a:t>Damping Coefficient,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A81F2E-8648-371F-3843-176082F7BDCD}"/>
                    </a:ext>
                  </a:extLst>
                </p:cNvPr>
                <p:cNvSpPr txBox="1"/>
                <p:nvPr/>
              </p:nvSpPr>
              <p:spPr>
                <a:xfrm>
                  <a:off x="2645300" y="4382547"/>
                  <a:ext cx="19173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21,935.8 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ζ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0A81F2E-8648-371F-3843-176082F7B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5300" y="4382547"/>
                  <a:ext cx="191738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49211AE-9938-A719-4E2D-812DB434AE01}"/>
              </a:ext>
            </a:extLst>
          </p:cNvPr>
          <p:cNvSpPr txBox="1"/>
          <p:nvPr/>
        </p:nvSpPr>
        <p:spPr>
          <a:xfrm>
            <a:off x="484632" y="1538877"/>
            <a:ext cx="4701800" cy="135421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Problem Definition: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Determine Aged Strut Damping Coefficient and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Test Drive Road Forcing Function using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 minute of Vertical Displacement Measurements,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Known Vehicle Mass and Strut Spring Constant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2003C78-6073-C863-3A3F-F8F63BE08D39}"/>
              </a:ext>
            </a:extLst>
          </p:cNvPr>
          <p:cNvCxnSpPr>
            <a:cxnSpLocks/>
          </p:cNvCxnSpPr>
          <p:nvPr/>
        </p:nvCxnSpPr>
        <p:spPr>
          <a:xfrm>
            <a:off x="544293" y="3031994"/>
            <a:ext cx="4513844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BB153E0-8844-41B4-856A-10ACB5927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83" y="1533058"/>
            <a:ext cx="6400800" cy="33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4872B25-DDB1-A3CD-D0B5-5D09DF322303}"/>
              </a:ext>
            </a:extLst>
          </p:cNvPr>
          <p:cNvSpPr/>
          <p:nvPr/>
        </p:nvSpPr>
        <p:spPr>
          <a:xfrm>
            <a:off x="8374749" y="2261634"/>
            <a:ext cx="3595066" cy="1566086"/>
          </a:xfrm>
          <a:prstGeom prst="rect">
            <a:avLst/>
          </a:prstGeom>
          <a:solidFill>
            <a:srgbClr val="FEFFD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21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8421752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Training Data Set for Car Strut Road Test Case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E51A3-0B21-6BE8-8F8B-20EE46AEEA60}"/>
              </a:ext>
            </a:extLst>
          </p:cNvPr>
          <p:cNvSpPr txBox="1"/>
          <p:nvPr/>
        </p:nvSpPr>
        <p:spPr>
          <a:xfrm>
            <a:off x="700983" y="2511367"/>
            <a:ext cx="38273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Natural Frequency= 3.528 rad/s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BCB8-DCD8-364D-D986-1A933CE512D6}"/>
              </a:ext>
            </a:extLst>
          </p:cNvPr>
          <p:cNvSpPr txBox="1"/>
          <p:nvPr/>
        </p:nvSpPr>
        <p:spPr>
          <a:xfrm>
            <a:off x="4528353" y="1528071"/>
            <a:ext cx="6130909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Generate Position Time Histories for </a:t>
            </a: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Training Data Set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Using Following Parameter Ranges:</a:t>
            </a:r>
            <a:endParaRPr lang="en-US" sz="1800" b="1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0B61F6-608C-BBCA-6C4E-CA4E1C44AC06}"/>
                  </a:ext>
                </a:extLst>
              </p:cNvPr>
              <p:cNvSpPr txBox="1"/>
              <p:nvPr/>
            </p:nvSpPr>
            <p:spPr>
              <a:xfrm>
                <a:off x="4347970" y="2312631"/>
                <a:ext cx="18715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0.95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0B61F6-608C-BBCA-6C4E-CA4E1C44A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970" y="2312631"/>
                <a:ext cx="1871550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EEFC8B-09AF-0563-4230-BD7C56714530}"/>
                  </a:ext>
                </a:extLst>
              </p:cNvPr>
              <p:cNvSpPr txBox="1"/>
              <p:nvPr/>
            </p:nvSpPr>
            <p:spPr>
              <a:xfrm>
                <a:off x="4358602" y="2800992"/>
                <a:ext cx="2279917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282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6.703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EEFC8B-09AF-0563-4230-BD7C56714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02" y="2800992"/>
                <a:ext cx="2279917" cy="6768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523D03-1902-FE78-41E5-EA26D2B1E8BF}"/>
                  </a:ext>
                </a:extLst>
              </p:cNvPr>
              <p:cNvSpPr txBox="1"/>
              <p:nvPr/>
            </p:nvSpPr>
            <p:spPr>
              <a:xfrm>
                <a:off x="4307333" y="3628719"/>
                <a:ext cx="2222205" cy="67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0.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8523D03-1902-FE78-41E5-EA26D2B1E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33" y="3628719"/>
                <a:ext cx="2222205" cy="67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3F99-AA42-A780-462F-E6F390D597EA}"/>
                  </a:ext>
                </a:extLst>
              </p:cNvPr>
              <p:cNvSpPr txBox="1"/>
              <p:nvPr/>
            </p:nvSpPr>
            <p:spPr>
              <a:xfrm>
                <a:off x="6536559" y="2207476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9F3F99-AA42-A780-462F-E6F390D59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2207476"/>
                <a:ext cx="1741986" cy="676852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27D79-7463-807A-2531-C4D00AF26CAF}"/>
                  </a:ext>
                </a:extLst>
              </p:cNvPr>
              <p:cNvSpPr txBox="1"/>
              <p:nvPr/>
            </p:nvSpPr>
            <p:spPr>
              <a:xfrm>
                <a:off x="6536559" y="2941121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327D79-7463-807A-2531-C4D00AF26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2941121"/>
                <a:ext cx="1741986" cy="676852"/>
              </a:xfrm>
              <a:prstGeom prst="rect">
                <a:avLst/>
              </a:prstGeom>
              <a:blipFill>
                <a:blip r:embed="rId7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38EE8D-6967-08A7-1E29-03B2E9226149}"/>
                  </a:ext>
                </a:extLst>
              </p:cNvPr>
              <p:cNvSpPr txBox="1"/>
              <p:nvPr/>
            </p:nvSpPr>
            <p:spPr>
              <a:xfrm>
                <a:off x="6536559" y="3696030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E38EE8D-6967-08A7-1E29-03B2E9226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3696030"/>
                <a:ext cx="1741986" cy="676852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69504-D8E7-4CA9-4BB1-B641BCF4AD0B}"/>
                  </a:ext>
                </a:extLst>
              </p:cNvPr>
              <p:cNvSpPr txBox="1"/>
              <p:nvPr/>
            </p:nvSpPr>
            <p:spPr>
              <a:xfrm>
                <a:off x="6536559" y="4419042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269504-D8E7-4CA9-4BB1-B641BCF4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4419042"/>
                <a:ext cx="1741986" cy="676852"/>
              </a:xfrm>
              <a:prstGeom prst="rect">
                <a:avLst/>
              </a:prstGeom>
              <a:blipFill>
                <a:blip r:embed="rId9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AD2D26-4A71-815E-4379-03988BA0FF0E}"/>
                  </a:ext>
                </a:extLst>
              </p:cNvPr>
              <p:cNvSpPr txBox="1"/>
              <p:nvPr/>
            </p:nvSpPr>
            <p:spPr>
              <a:xfrm>
                <a:off x="6536559" y="5099527"/>
                <a:ext cx="1741986" cy="676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AD2D26-4A71-815E-4379-03988BA0F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59" y="5099527"/>
                <a:ext cx="1741986" cy="6768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E01A5C-A9C5-AF51-70A4-72504B21F495}"/>
              </a:ext>
            </a:extLst>
          </p:cNvPr>
          <p:cNvCxnSpPr>
            <a:cxnSpLocks/>
          </p:cNvCxnSpPr>
          <p:nvPr/>
        </p:nvCxnSpPr>
        <p:spPr>
          <a:xfrm flipV="1">
            <a:off x="4180628" y="2263973"/>
            <a:ext cx="0" cy="2637636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3E8C12-47DA-FBE8-B050-C2794D8BB3E9}"/>
                  </a:ext>
                </a:extLst>
              </p:cNvPr>
              <p:cNvSpPr txBox="1"/>
              <p:nvPr/>
            </p:nvSpPr>
            <p:spPr>
              <a:xfrm>
                <a:off x="8374749" y="2600937"/>
                <a:ext cx="18588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0, 1.41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3E8C12-47DA-FBE8-B050-C2794D8BB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749" y="2600937"/>
                <a:ext cx="185883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2C0ADC7-FDE8-2093-6530-0071A6F2B74E}"/>
              </a:ext>
            </a:extLst>
          </p:cNvPr>
          <p:cNvSpPr txBox="1"/>
          <p:nvPr/>
        </p:nvSpPr>
        <p:spPr>
          <a:xfrm>
            <a:off x="8480515" y="2261634"/>
            <a:ext cx="143603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such that</a:t>
            </a:r>
            <a:endParaRPr lang="en-US" sz="16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67729D-8446-7F3F-53A5-F18662BCC579}"/>
                  </a:ext>
                </a:extLst>
              </p:cNvPr>
              <p:cNvSpPr txBox="1"/>
              <p:nvPr/>
            </p:nvSpPr>
            <p:spPr>
              <a:xfrm>
                <a:off x="10233586" y="2577801"/>
                <a:ext cx="16787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0, 1.41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67729D-8446-7F3F-53A5-F18662BCC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586" y="2577801"/>
                <a:ext cx="167877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D36646-0D8E-6425-4AC5-73CCFAA1DEC9}"/>
                  </a:ext>
                </a:extLst>
              </p:cNvPr>
              <p:cNvSpPr txBox="1"/>
              <p:nvPr/>
            </p:nvSpPr>
            <p:spPr>
              <a:xfrm>
                <a:off x="8424788" y="3139418"/>
                <a:ext cx="17587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ED36646-0D8E-6425-4AC5-73CCFAA1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788" y="3139418"/>
                <a:ext cx="1758757" cy="562975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3AB8E-AFA4-3FFB-20CE-1372555E34E8}"/>
                  </a:ext>
                </a:extLst>
              </p:cNvPr>
              <p:cNvSpPr txBox="1"/>
              <p:nvPr/>
            </p:nvSpPr>
            <p:spPr>
              <a:xfrm>
                <a:off x="10211058" y="3139418"/>
                <a:ext cx="1758757" cy="562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 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D3AB8E-AFA4-3FFB-20CE-1372555E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058" y="3139418"/>
                <a:ext cx="1758757" cy="562975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F1AF79-0D54-7840-7AFF-2EB6393FD2EB}"/>
                  </a:ext>
                </a:extLst>
              </p:cNvPr>
              <p:cNvSpPr txBox="1"/>
              <p:nvPr/>
            </p:nvSpPr>
            <p:spPr>
              <a:xfrm>
                <a:off x="4307333" y="4553751"/>
                <a:ext cx="2222205" cy="67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.05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F1AF79-0D54-7840-7AFF-2EB6393FD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333" y="4553751"/>
                <a:ext cx="2222205" cy="6713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C80A195-C071-607F-C9DB-6B0C46D797C1}"/>
              </a:ext>
            </a:extLst>
          </p:cNvPr>
          <p:cNvSpPr txBox="1"/>
          <p:nvPr/>
        </p:nvSpPr>
        <p:spPr>
          <a:xfrm>
            <a:off x="5056832" y="4143596"/>
            <a:ext cx="143603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and</a:t>
            </a:r>
            <a:endParaRPr lang="en-US" sz="16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318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06D7B520-8BF3-0899-C599-3A2E3E658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" t="6242" b="6242"/>
          <a:stretch/>
        </p:blipFill>
        <p:spPr>
          <a:xfrm>
            <a:off x="624397" y="1521015"/>
            <a:ext cx="4949438" cy="366781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C73C825-D30D-11C9-819C-29432F56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5" t="5555" b="11948"/>
          <a:stretch/>
        </p:blipFill>
        <p:spPr>
          <a:xfrm>
            <a:off x="6570404" y="1520015"/>
            <a:ext cx="4780849" cy="34574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22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42" y="533901"/>
            <a:ext cx="10889796" cy="740229"/>
          </a:xfrm>
        </p:spPr>
        <p:txBody>
          <a:bodyPr/>
          <a:lstStyle/>
          <a:p>
            <a:r>
              <a:rPr lang="en-US" sz="3000" dirty="0"/>
              <a:t>Strut Road Test: </a:t>
            </a:r>
            <a:br>
              <a:rPr lang="en-US" sz="3000" dirty="0"/>
            </a:br>
            <a:r>
              <a:rPr lang="en-US" sz="3000" dirty="0"/>
              <a:t>Damping Ratio Error using Deep Neural Network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A0C9B-8142-F4D8-9A05-BB7E5CEC95D9}"/>
              </a:ext>
            </a:extLst>
          </p:cNvPr>
          <p:cNvSpPr txBox="1"/>
          <p:nvPr/>
        </p:nvSpPr>
        <p:spPr>
          <a:xfrm>
            <a:off x="1897746" y="5545956"/>
            <a:ext cx="733412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20,000 Position Time History Test Cases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MSE Square Root in 20 Log-spaced Bins in Above Right Plot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E2248-6B5B-2BC3-E42E-B2223EF4F532}"/>
              </a:ext>
            </a:extLst>
          </p:cNvPr>
          <p:cNvSpPr txBox="1"/>
          <p:nvPr/>
        </p:nvSpPr>
        <p:spPr>
          <a:xfrm>
            <a:off x="7629157" y="5257533"/>
            <a:ext cx="249247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Damping Ratio True Values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7197EB-1293-F41D-6D6B-0803CC266C0A}"/>
              </a:ext>
            </a:extLst>
          </p:cNvPr>
          <p:cNvCxnSpPr/>
          <p:nvPr/>
        </p:nvCxnSpPr>
        <p:spPr>
          <a:xfrm>
            <a:off x="1454130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1E9E49-596F-011A-1EA4-2DAD38746DDE}"/>
              </a:ext>
            </a:extLst>
          </p:cNvPr>
          <p:cNvSpPr txBox="1"/>
          <p:nvPr/>
        </p:nvSpPr>
        <p:spPr>
          <a:xfrm rot="16200000">
            <a:off x="-672167" y="3138254"/>
            <a:ext cx="2280508" cy="32650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Absolute % Error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4D03BD-942F-1F97-9FBA-CFACD1CDE36B}"/>
              </a:ext>
            </a:extLst>
          </p:cNvPr>
          <p:cNvCxnSpPr>
            <a:cxnSpLocks/>
          </p:cNvCxnSpPr>
          <p:nvPr/>
        </p:nvCxnSpPr>
        <p:spPr>
          <a:xfrm>
            <a:off x="961980" y="1847727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E57658-FE93-95EA-EC75-4C10B5C05015}"/>
              </a:ext>
            </a:extLst>
          </p:cNvPr>
          <p:cNvSpPr txBox="1"/>
          <p:nvPr/>
        </p:nvSpPr>
        <p:spPr>
          <a:xfrm>
            <a:off x="1743955" y="5199835"/>
            <a:ext cx="2644153" cy="32650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Damping Ratio True Values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DC4A-A618-95C2-897F-37AFBF166255}"/>
              </a:ext>
            </a:extLst>
          </p:cNvPr>
          <p:cNvCxnSpPr/>
          <p:nvPr/>
        </p:nvCxnSpPr>
        <p:spPr>
          <a:xfrm>
            <a:off x="2356418" y="1556798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F039F5-1882-0356-50B4-799BBE5835EA}"/>
              </a:ext>
            </a:extLst>
          </p:cNvPr>
          <p:cNvCxnSpPr/>
          <p:nvPr/>
        </p:nvCxnSpPr>
        <p:spPr>
          <a:xfrm>
            <a:off x="4445900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1C6B53-C9E1-54EA-9DC7-D79C31B59B4B}"/>
              </a:ext>
            </a:extLst>
          </p:cNvPr>
          <p:cNvCxnSpPr>
            <a:cxnSpLocks/>
          </p:cNvCxnSpPr>
          <p:nvPr/>
        </p:nvCxnSpPr>
        <p:spPr>
          <a:xfrm>
            <a:off x="961980" y="2432108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EF7C71-2007-6C31-B1D5-FCC35D8F6A59}"/>
              </a:ext>
            </a:extLst>
          </p:cNvPr>
          <p:cNvCxnSpPr>
            <a:cxnSpLocks/>
          </p:cNvCxnSpPr>
          <p:nvPr/>
        </p:nvCxnSpPr>
        <p:spPr>
          <a:xfrm>
            <a:off x="950092" y="3604249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750AA1-B0F3-A4E5-29CB-C6CB112A16BE}"/>
              </a:ext>
            </a:extLst>
          </p:cNvPr>
          <p:cNvCxnSpPr>
            <a:cxnSpLocks/>
          </p:cNvCxnSpPr>
          <p:nvPr/>
        </p:nvCxnSpPr>
        <p:spPr>
          <a:xfrm>
            <a:off x="961980" y="3019246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FA8E70-F333-5349-37D8-E77FF2FF8989}"/>
              </a:ext>
            </a:extLst>
          </p:cNvPr>
          <p:cNvCxnSpPr>
            <a:cxnSpLocks/>
          </p:cNvCxnSpPr>
          <p:nvPr/>
        </p:nvCxnSpPr>
        <p:spPr>
          <a:xfrm>
            <a:off x="961980" y="4182518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AE8CE0-9EEA-7197-9D0F-79EAAFD99CAC}"/>
              </a:ext>
            </a:extLst>
          </p:cNvPr>
          <p:cNvCxnSpPr>
            <a:cxnSpLocks/>
          </p:cNvCxnSpPr>
          <p:nvPr/>
        </p:nvCxnSpPr>
        <p:spPr>
          <a:xfrm>
            <a:off x="961980" y="4766946"/>
            <a:ext cx="45107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E6E213-4987-0F64-7AAE-912C9F4C5B9B}"/>
              </a:ext>
            </a:extLst>
          </p:cNvPr>
          <p:cNvCxnSpPr>
            <a:cxnSpLocks/>
          </p:cNvCxnSpPr>
          <p:nvPr/>
        </p:nvCxnSpPr>
        <p:spPr>
          <a:xfrm flipV="1">
            <a:off x="7863021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1653B6-96AF-CEA3-D793-128659A0C4A1}"/>
              </a:ext>
            </a:extLst>
          </p:cNvPr>
          <p:cNvCxnSpPr>
            <a:cxnSpLocks/>
          </p:cNvCxnSpPr>
          <p:nvPr/>
        </p:nvCxnSpPr>
        <p:spPr>
          <a:xfrm flipV="1">
            <a:off x="11151817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2268573-6C0F-C561-F8E1-54A54EDAFC0F}"/>
              </a:ext>
            </a:extLst>
          </p:cNvPr>
          <p:cNvCxnSpPr>
            <a:cxnSpLocks/>
          </p:cNvCxnSpPr>
          <p:nvPr/>
        </p:nvCxnSpPr>
        <p:spPr>
          <a:xfrm flipV="1">
            <a:off x="8003433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52B5943-C8F0-B505-4276-F42636EB91BC}"/>
              </a:ext>
            </a:extLst>
          </p:cNvPr>
          <p:cNvCxnSpPr>
            <a:cxnSpLocks/>
          </p:cNvCxnSpPr>
          <p:nvPr/>
        </p:nvCxnSpPr>
        <p:spPr>
          <a:xfrm flipV="1">
            <a:off x="8952877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A11386-DF00-F842-A473-D358687D454F}"/>
              </a:ext>
            </a:extLst>
          </p:cNvPr>
          <p:cNvCxnSpPr>
            <a:cxnSpLocks/>
          </p:cNvCxnSpPr>
          <p:nvPr/>
        </p:nvCxnSpPr>
        <p:spPr>
          <a:xfrm flipV="1">
            <a:off x="9506581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1E8A4C-4267-DBEB-D746-172923BF43F2}"/>
              </a:ext>
            </a:extLst>
          </p:cNvPr>
          <p:cNvCxnSpPr>
            <a:cxnSpLocks/>
          </p:cNvCxnSpPr>
          <p:nvPr/>
        </p:nvCxnSpPr>
        <p:spPr>
          <a:xfrm flipV="1">
            <a:off x="9892628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6F7DEF8-E22A-26D6-65F3-71CA78050A02}"/>
              </a:ext>
            </a:extLst>
          </p:cNvPr>
          <p:cNvCxnSpPr>
            <a:cxnSpLocks/>
          </p:cNvCxnSpPr>
          <p:nvPr/>
        </p:nvCxnSpPr>
        <p:spPr>
          <a:xfrm flipV="1">
            <a:off x="10843405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074172A-0C85-11CB-73FC-110FD84E2E9B}"/>
              </a:ext>
            </a:extLst>
          </p:cNvPr>
          <p:cNvCxnSpPr>
            <a:cxnSpLocks/>
          </p:cNvCxnSpPr>
          <p:nvPr/>
        </p:nvCxnSpPr>
        <p:spPr>
          <a:xfrm flipV="1">
            <a:off x="11003618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2D124D-7F19-5196-7526-8302E1D232C6}"/>
              </a:ext>
            </a:extLst>
          </p:cNvPr>
          <p:cNvCxnSpPr>
            <a:cxnSpLocks/>
          </p:cNvCxnSpPr>
          <p:nvPr/>
        </p:nvCxnSpPr>
        <p:spPr>
          <a:xfrm flipV="1">
            <a:off x="10662170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BC8B4A0-72D6-AE37-0969-E1ACE9F469B1}"/>
              </a:ext>
            </a:extLst>
          </p:cNvPr>
          <p:cNvCxnSpPr>
            <a:cxnSpLocks/>
          </p:cNvCxnSpPr>
          <p:nvPr/>
        </p:nvCxnSpPr>
        <p:spPr>
          <a:xfrm flipV="1">
            <a:off x="10449404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F3588C4-E0AB-AD61-5085-7A6DBB313430}"/>
              </a:ext>
            </a:extLst>
          </p:cNvPr>
          <p:cNvCxnSpPr>
            <a:cxnSpLocks/>
          </p:cNvCxnSpPr>
          <p:nvPr/>
        </p:nvCxnSpPr>
        <p:spPr>
          <a:xfrm flipV="1">
            <a:off x="10202547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968B5C0-F740-E6C6-5BA0-D8494367AD69}"/>
              </a:ext>
            </a:extLst>
          </p:cNvPr>
          <p:cNvCxnSpPr>
            <a:cxnSpLocks/>
          </p:cNvCxnSpPr>
          <p:nvPr/>
        </p:nvCxnSpPr>
        <p:spPr>
          <a:xfrm flipV="1">
            <a:off x="7698603" y="1595094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435845B-9FE4-AB41-C12A-A5F649DBC657}"/>
              </a:ext>
            </a:extLst>
          </p:cNvPr>
          <p:cNvCxnSpPr>
            <a:cxnSpLocks/>
          </p:cNvCxnSpPr>
          <p:nvPr/>
        </p:nvCxnSpPr>
        <p:spPr>
          <a:xfrm flipV="1">
            <a:off x="7518392" y="1587143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8B75CB-2F55-BE17-AF5C-735363AE8F27}"/>
              </a:ext>
            </a:extLst>
          </p:cNvPr>
          <p:cNvCxnSpPr>
            <a:cxnSpLocks/>
          </p:cNvCxnSpPr>
          <p:nvPr/>
        </p:nvCxnSpPr>
        <p:spPr>
          <a:xfrm flipV="1">
            <a:off x="7056577" y="1587143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492DC88-2986-1B2E-1CDF-D0FB82813F2E}"/>
              </a:ext>
            </a:extLst>
          </p:cNvPr>
          <p:cNvSpPr txBox="1"/>
          <p:nvPr/>
        </p:nvSpPr>
        <p:spPr>
          <a:xfrm>
            <a:off x="5965083" y="4793138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0.095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134ABF-3C21-BE8C-0AD8-E47A37CA969E}"/>
              </a:ext>
            </a:extLst>
          </p:cNvPr>
          <p:cNvSpPr txBox="1"/>
          <p:nvPr/>
        </p:nvSpPr>
        <p:spPr>
          <a:xfrm>
            <a:off x="5965083" y="4251265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A348AF-66C7-85DF-631F-0BE7DE145383}"/>
              </a:ext>
            </a:extLst>
          </p:cNvPr>
          <p:cNvSpPr txBox="1"/>
          <p:nvPr/>
        </p:nvSpPr>
        <p:spPr>
          <a:xfrm>
            <a:off x="5965083" y="3725236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0.105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1E3330-1114-ED7E-C7B6-4BD74F05337D}"/>
              </a:ext>
            </a:extLst>
          </p:cNvPr>
          <p:cNvSpPr txBox="1"/>
          <p:nvPr/>
        </p:nvSpPr>
        <p:spPr>
          <a:xfrm>
            <a:off x="5971752" y="3215592"/>
            <a:ext cx="618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0.110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EC710C-1C19-775D-1A86-36828F2F5574}"/>
              </a:ext>
            </a:extLst>
          </p:cNvPr>
          <p:cNvSpPr txBox="1"/>
          <p:nvPr/>
        </p:nvSpPr>
        <p:spPr>
          <a:xfrm>
            <a:off x="5971752" y="2743368"/>
            <a:ext cx="61856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ED243-A34E-7A61-F65A-A71A4EEE0658}"/>
              </a:ext>
            </a:extLst>
          </p:cNvPr>
          <p:cNvSpPr txBox="1"/>
          <p:nvPr/>
        </p:nvSpPr>
        <p:spPr>
          <a:xfrm>
            <a:off x="5986103" y="2272045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B943CA-CEED-D4F1-DA83-2F3D3D70E68F}"/>
              </a:ext>
            </a:extLst>
          </p:cNvPr>
          <p:cNvSpPr txBox="1"/>
          <p:nvPr/>
        </p:nvSpPr>
        <p:spPr>
          <a:xfrm>
            <a:off x="5986103" y="1842325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0.125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7539845-23FF-1ED9-533F-DFC23F8BCCEF}"/>
              </a:ext>
            </a:extLst>
          </p:cNvPr>
          <p:cNvSpPr txBox="1"/>
          <p:nvPr/>
        </p:nvSpPr>
        <p:spPr>
          <a:xfrm>
            <a:off x="11003480" y="4978987"/>
            <a:ext cx="306051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FAA53FF-5182-160E-B018-A705DFA8BEC9}"/>
              </a:ext>
            </a:extLst>
          </p:cNvPr>
          <p:cNvSpPr txBox="1"/>
          <p:nvPr/>
        </p:nvSpPr>
        <p:spPr>
          <a:xfrm>
            <a:off x="10004939" y="4978987"/>
            <a:ext cx="3952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55A42FE-6A50-7F86-92AE-FF889C3C1FCE}"/>
              </a:ext>
            </a:extLst>
          </p:cNvPr>
          <p:cNvSpPr txBox="1"/>
          <p:nvPr/>
        </p:nvSpPr>
        <p:spPr>
          <a:xfrm>
            <a:off x="9695020" y="4978987"/>
            <a:ext cx="3952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F5BF3DD-6EA7-5B44-A6A3-B9368E4D2F64}"/>
              </a:ext>
            </a:extLst>
          </p:cNvPr>
          <p:cNvSpPr txBox="1"/>
          <p:nvPr/>
        </p:nvSpPr>
        <p:spPr>
          <a:xfrm>
            <a:off x="9317573" y="4978987"/>
            <a:ext cx="3952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C4F410-79E1-782C-6055-FF6D5ABB6F55}"/>
              </a:ext>
            </a:extLst>
          </p:cNvPr>
          <p:cNvSpPr txBox="1"/>
          <p:nvPr/>
        </p:nvSpPr>
        <p:spPr>
          <a:xfrm>
            <a:off x="8760762" y="4978987"/>
            <a:ext cx="3952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773827-90DE-C69B-5157-A585C408B9AE}"/>
              </a:ext>
            </a:extLst>
          </p:cNvPr>
          <p:cNvSpPr txBox="1"/>
          <p:nvPr/>
        </p:nvSpPr>
        <p:spPr>
          <a:xfrm>
            <a:off x="7802130" y="4978987"/>
            <a:ext cx="3952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E306E5-BC9A-3F75-A5DD-32F41C259125}"/>
              </a:ext>
            </a:extLst>
          </p:cNvPr>
          <p:cNvSpPr txBox="1"/>
          <p:nvPr/>
        </p:nvSpPr>
        <p:spPr>
          <a:xfrm>
            <a:off x="7234112" y="4978987"/>
            <a:ext cx="54660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0C175E6-BDE2-D594-35F8-9C975585791D}"/>
              </a:ext>
            </a:extLst>
          </p:cNvPr>
          <p:cNvSpPr txBox="1"/>
          <p:nvPr/>
        </p:nvSpPr>
        <p:spPr>
          <a:xfrm>
            <a:off x="5986103" y="1438327"/>
            <a:ext cx="63190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0.130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CB22726-9DB0-B1F0-F2E1-6FE0C606032A}"/>
              </a:ext>
            </a:extLst>
          </p:cNvPr>
          <p:cNvCxnSpPr>
            <a:cxnSpLocks/>
          </p:cNvCxnSpPr>
          <p:nvPr/>
        </p:nvCxnSpPr>
        <p:spPr>
          <a:xfrm flipV="1">
            <a:off x="7303067" y="1587143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1823FB9-00E7-28AC-6E6B-F7AE15A230D0}"/>
              </a:ext>
            </a:extLst>
          </p:cNvPr>
          <p:cNvCxnSpPr>
            <a:cxnSpLocks/>
          </p:cNvCxnSpPr>
          <p:nvPr/>
        </p:nvCxnSpPr>
        <p:spPr>
          <a:xfrm flipV="1">
            <a:off x="6746476" y="1587143"/>
            <a:ext cx="0" cy="336499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C9B3233-FB25-A23B-BDC7-64B08F8F43B1}"/>
              </a:ext>
            </a:extLst>
          </p:cNvPr>
          <p:cNvSpPr txBox="1"/>
          <p:nvPr/>
        </p:nvSpPr>
        <p:spPr>
          <a:xfrm>
            <a:off x="6796790" y="4978987"/>
            <a:ext cx="54660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0.05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59DE03-AE1F-BA06-E0F2-47495FF23004}"/>
              </a:ext>
            </a:extLst>
          </p:cNvPr>
          <p:cNvSpPr txBox="1"/>
          <p:nvPr/>
        </p:nvSpPr>
        <p:spPr>
          <a:xfrm>
            <a:off x="6446931" y="4978987"/>
            <a:ext cx="54660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75F102-F974-151F-E562-75D72BFD9468}"/>
              </a:ext>
            </a:extLst>
          </p:cNvPr>
          <p:cNvSpPr txBox="1"/>
          <p:nvPr/>
        </p:nvSpPr>
        <p:spPr>
          <a:xfrm rot="16200000">
            <a:off x="4720262" y="3092388"/>
            <a:ext cx="2280508" cy="32650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Absolute % Error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9E1434-EBBA-AF8E-4F4E-F1B5122274B7}"/>
              </a:ext>
            </a:extLst>
          </p:cNvPr>
          <p:cNvSpPr txBox="1"/>
          <p:nvPr/>
        </p:nvSpPr>
        <p:spPr>
          <a:xfrm>
            <a:off x="10391982" y="4978987"/>
            <a:ext cx="54660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2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0.7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F0DD74A-CC8D-4A3A-E16F-72F48C8D68CF}"/>
              </a:ext>
            </a:extLst>
          </p:cNvPr>
          <p:cNvCxnSpPr/>
          <p:nvPr/>
        </p:nvCxnSpPr>
        <p:spPr>
          <a:xfrm>
            <a:off x="5339035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5FA45E1-159B-27CB-6C87-6FCF6BCF9E9D}"/>
              </a:ext>
            </a:extLst>
          </p:cNvPr>
          <p:cNvCxnSpPr/>
          <p:nvPr/>
        </p:nvCxnSpPr>
        <p:spPr>
          <a:xfrm>
            <a:off x="3255053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8D37396-A348-CFBA-A095-90C947E8C446}"/>
              </a:ext>
            </a:extLst>
          </p:cNvPr>
          <p:cNvCxnSpPr/>
          <p:nvPr/>
        </p:nvCxnSpPr>
        <p:spPr>
          <a:xfrm>
            <a:off x="3786681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E452D8C-C9CD-D514-A28E-AD7384C934E4}"/>
              </a:ext>
            </a:extLst>
          </p:cNvPr>
          <p:cNvCxnSpPr/>
          <p:nvPr/>
        </p:nvCxnSpPr>
        <p:spPr>
          <a:xfrm>
            <a:off x="4158821" y="1546165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C74955-E944-4D7B-ADBE-232D58951714}"/>
              </a:ext>
            </a:extLst>
          </p:cNvPr>
          <p:cNvCxnSpPr/>
          <p:nvPr/>
        </p:nvCxnSpPr>
        <p:spPr>
          <a:xfrm>
            <a:off x="1154939" y="1556798"/>
            <a:ext cx="0" cy="33832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E6BCDE87-DF92-EA7A-CA49-AADB6D1FE848}"/>
              </a:ext>
            </a:extLst>
          </p:cNvPr>
          <p:cNvSpPr/>
          <p:nvPr/>
        </p:nvSpPr>
        <p:spPr>
          <a:xfrm>
            <a:off x="2403574" y="1965277"/>
            <a:ext cx="1582514" cy="274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0B2A9-39F9-F851-469A-81E16FEA3EFC}"/>
              </a:ext>
            </a:extLst>
          </p:cNvPr>
          <p:cNvSpPr txBox="1"/>
          <p:nvPr/>
        </p:nvSpPr>
        <p:spPr>
          <a:xfrm>
            <a:off x="2263481" y="1919557"/>
            <a:ext cx="1792722" cy="35915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“Under-damped”</a:t>
            </a:r>
          </a:p>
        </p:txBody>
      </p:sp>
    </p:spTree>
    <p:extLst>
      <p:ext uri="{BB962C8B-B14F-4D97-AF65-F5344CB8AC3E}">
        <p14:creationId xmlns:p14="http://schemas.microsoft.com/office/powerpoint/2010/main" val="924018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23</a:t>
            </a:fld>
            <a:endParaRPr lang="en-US" altLang="zh-CN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ABB00EA-2064-1AC0-3334-AAF2506AA7CE}"/>
              </a:ext>
            </a:extLst>
          </p:cNvPr>
          <p:cNvGrpSpPr/>
          <p:nvPr/>
        </p:nvGrpSpPr>
        <p:grpSpPr>
          <a:xfrm>
            <a:off x="2931251" y="4993162"/>
            <a:ext cx="1488426" cy="526619"/>
            <a:chOff x="7931373" y="5110121"/>
            <a:chExt cx="1488426" cy="5266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B89C88-4699-8BD5-5344-D0DA3DA52D42}"/>
                    </a:ext>
                  </a:extLst>
                </p:cNvPr>
                <p:cNvSpPr txBox="1"/>
                <p:nvPr/>
              </p:nvSpPr>
              <p:spPr>
                <a:xfrm>
                  <a:off x="7931373" y="5110121"/>
                  <a:ext cx="425817" cy="5266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5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5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5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AB89C88-4699-8BD5-5344-D0DA3DA52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373" y="5110121"/>
                  <a:ext cx="425817" cy="52661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3B9FB4-969F-9BFF-10E6-D299888542AD}"/>
                </a:ext>
              </a:extLst>
            </p:cNvPr>
            <p:cNvSpPr txBox="1"/>
            <p:nvPr/>
          </p:nvSpPr>
          <p:spPr>
            <a:xfrm>
              <a:off x="8240181" y="5204976"/>
              <a:ext cx="1179618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True Values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-588146" y="2801544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Strut Road Test:  Forcing to </a:t>
            </a:r>
            <a:br>
              <a:rPr lang="en-US" sz="3000" dirty="0"/>
            </a:br>
            <a:r>
              <a:rPr lang="en-US" sz="3000" dirty="0"/>
              <a:t>Natural Frequency Ratio Error using LSTM Neural Network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5A0C9B-8142-F4D8-9A05-BB7E5CEC95D9}"/>
              </a:ext>
            </a:extLst>
          </p:cNvPr>
          <p:cNvSpPr txBox="1"/>
          <p:nvPr/>
        </p:nvSpPr>
        <p:spPr>
          <a:xfrm>
            <a:off x="1708088" y="554595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9F7F41-14B7-CF7F-A392-82EBD5868B7C}"/>
              </a:ext>
            </a:extLst>
          </p:cNvPr>
          <p:cNvGrpSpPr/>
          <p:nvPr/>
        </p:nvGrpSpPr>
        <p:grpSpPr>
          <a:xfrm>
            <a:off x="5936302" y="1540259"/>
            <a:ext cx="5579082" cy="4096481"/>
            <a:chOff x="6133077" y="1540259"/>
            <a:chExt cx="5579082" cy="409648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F75F30-9AF1-342E-8CAA-72066F007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7" t="6332" b="5822"/>
            <a:stretch/>
          </p:blipFill>
          <p:spPr>
            <a:xfrm>
              <a:off x="6596684" y="1540259"/>
              <a:ext cx="5115475" cy="364811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E1F1994-2FB3-C874-8FEB-3E3D262A1FB6}"/>
                </a:ext>
              </a:extLst>
            </p:cNvPr>
            <p:cNvGrpSpPr/>
            <p:nvPr/>
          </p:nvGrpSpPr>
          <p:grpSpPr>
            <a:xfrm>
              <a:off x="8686023" y="5110121"/>
              <a:ext cx="1488426" cy="526619"/>
              <a:chOff x="7931373" y="5110121"/>
              <a:chExt cx="1488426" cy="5266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74ECCAB-B39A-162C-3A2E-990260D139A8}"/>
                      </a:ext>
                    </a:extLst>
                  </p:cNvPr>
                  <p:cNvSpPr txBox="1"/>
                  <p:nvPr/>
                </p:nvSpPr>
                <p:spPr>
                  <a:xfrm>
                    <a:off x="7931373" y="5110121"/>
                    <a:ext cx="425817" cy="5266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5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5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74ECCAB-B39A-162C-3A2E-990260D139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31373" y="5110121"/>
                    <a:ext cx="425817" cy="5266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34E5F6B-2865-AAC6-54B5-AA579F9DD736}"/>
                  </a:ext>
                </a:extLst>
              </p:cNvPr>
              <p:cNvSpPr txBox="1"/>
              <p:nvPr/>
            </p:nvSpPr>
            <p:spPr>
              <a:xfrm>
                <a:off x="8240181" y="5204976"/>
                <a:ext cx="1179618" cy="307777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1400" b="1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True Values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4B3126-A86F-64A5-78BD-5301608D9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8246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02B395-F14F-0FA3-FD30-F5A677AF0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8935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9754A29-DFB3-76E1-A27E-46280EEB6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2278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8966428-E920-644F-797A-A1257DAD9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9410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DFE40C-C10D-CBE0-CAC0-2D8264B917F2}"/>
                </a:ext>
              </a:extLst>
            </p:cNvPr>
            <p:cNvSpPr txBox="1"/>
            <p:nvPr/>
          </p:nvSpPr>
          <p:spPr>
            <a:xfrm rot="16200000">
              <a:off x="5166626" y="2918503"/>
              <a:ext cx="2456121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Square Root of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Squared Error (MSE)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41EBD9-FE73-36B4-2153-4EB1F5FCD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8480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F92EA4C-2F6F-DA16-6C70-8F397AC61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2888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0C1A6A-A534-A1A5-6014-69CEFB8A9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60820" y="1569707"/>
              <a:ext cx="0" cy="337382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105B5E-99AA-22D9-AA5F-D1588CB063E7}"/>
              </a:ext>
            </a:extLst>
          </p:cNvPr>
          <p:cNvGrpSpPr/>
          <p:nvPr/>
        </p:nvGrpSpPr>
        <p:grpSpPr>
          <a:xfrm>
            <a:off x="1034716" y="1594349"/>
            <a:ext cx="4650156" cy="3474720"/>
            <a:chOff x="1141043" y="1711308"/>
            <a:chExt cx="4650156" cy="34747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A27028-0050-F2BD-F2BA-E63314364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53" t="6343" b="5229"/>
            <a:stretch/>
          </p:blipFill>
          <p:spPr>
            <a:xfrm>
              <a:off x="1141043" y="1711308"/>
              <a:ext cx="4650156" cy="3474720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3600142-604B-21B9-F948-CB54ECF406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7879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7A8699-F969-2F25-C996-D730A6ADA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0197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DA38C5-EC15-7DD2-9DD1-3AD6F1173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057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5FD676-A5E5-1CF7-A170-EAE2907A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92959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6713BB4-7DA1-0073-4081-D8AA90BD47F3}"/>
                </a:ext>
              </a:extLst>
            </p:cNvPr>
            <p:cNvCxnSpPr/>
            <p:nvPr/>
          </p:nvCxnSpPr>
          <p:spPr>
            <a:xfrm>
              <a:off x="1429033" y="4429440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BC86AA2-6DCF-6841-52CA-D4747B82A7EB}"/>
                </a:ext>
              </a:extLst>
            </p:cNvPr>
            <p:cNvCxnSpPr/>
            <p:nvPr/>
          </p:nvCxnSpPr>
          <p:spPr>
            <a:xfrm>
              <a:off x="1429033" y="4790947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820C10-6A46-D999-15E0-6DBBB8A61A5D}"/>
                </a:ext>
              </a:extLst>
            </p:cNvPr>
            <p:cNvCxnSpPr/>
            <p:nvPr/>
          </p:nvCxnSpPr>
          <p:spPr>
            <a:xfrm>
              <a:off x="1429033" y="4071477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CADDAB7-12C5-938F-6049-02FA8D8F8B42}"/>
                </a:ext>
              </a:extLst>
            </p:cNvPr>
            <p:cNvCxnSpPr/>
            <p:nvPr/>
          </p:nvCxnSpPr>
          <p:spPr>
            <a:xfrm>
              <a:off x="1429033" y="3706426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7E8D15-577B-819C-2EED-B2ED5078B6F3}"/>
                </a:ext>
              </a:extLst>
            </p:cNvPr>
            <p:cNvCxnSpPr/>
            <p:nvPr/>
          </p:nvCxnSpPr>
          <p:spPr>
            <a:xfrm>
              <a:off x="1429033" y="3356888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E02FBF-2932-ED89-444E-820BB6B2532E}"/>
                </a:ext>
              </a:extLst>
            </p:cNvPr>
            <p:cNvCxnSpPr/>
            <p:nvPr/>
          </p:nvCxnSpPr>
          <p:spPr>
            <a:xfrm>
              <a:off x="1429033" y="2631420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10D5DC-A60E-8AD4-814F-248B51835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8531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5A74112-AF30-649F-FC75-374630066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2745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15FBAF-13BE-65CC-DD41-9573028C0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9852" y="1732495"/>
              <a:ext cx="0" cy="32004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D8D002-8AD0-4D7B-106B-C4EDE30595BB}"/>
                </a:ext>
              </a:extLst>
            </p:cNvPr>
            <p:cNvCxnSpPr/>
            <p:nvPr/>
          </p:nvCxnSpPr>
          <p:spPr>
            <a:xfrm>
              <a:off x="1429033" y="2995381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BAA9C3C-C4B2-A2A0-0F7C-B4BB48740103}"/>
                </a:ext>
              </a:extLst>
            </p:cNvPr>
            <p:cNvCxnSpPr/>
            <p:nvPr/>
          </p:nvCxnSpPr>
          <p:spPr>
            <a:xfrm>
              <a:off x="1429033" y="2280546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1E66D4-4D02-9ED7-B15B-994A207169A0}"/>
                </a:ext>
              </a:extLst>
            </p:cNvPr>
            <p:cNvCxnSpPr/>
            <p:nvPr/>
          </p:nvCxnSpPr>
          <p:spPr>
            <a:xfrm>
              <a:off x="1429033" y="1919213"/>
              <a:ext cx="4270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2665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24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586758"/>
            <a:ext cx="10889796" cy="542415"/>
          </a:xfrm>
        </p:spPr>
        <p:txBody>
          <a:bodyPr/>
          <a:lstStyle/>
          <a:p>
            <a:r>
              <a:rPr lang="en-US" sz="3000" dirty="0"/>
              <a:t>Strut Road Test:  Forcing Function Parameter Errors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593735" y="4630177"/>
            <a:ext cx="4467057" cy="97462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Square Root of MSE </a:t>
            </a:r>
          </a:p>
          <a:p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 in 20 Linear-spaced Bins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8490A-1CB0-4B20-77AF-B6FB43C1361B}"/>
              </a:ext>
            </a:extLst>
          </p:cNvPr>
          <p:cNvSpPr txBox="1"/>
          <p:nvPr/>
        </p:nvSpPr>
        <p:spPr>
          <a:xfrm>
            <a:off x="1316175" y="3999439"/>
            <a:ext cx="3866764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* Mean Sqrt MSE &gt; 0.130 highlighted in yellow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1BFA9-5078-4243-69F6-56EC46B9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99" y="1205050"/>
            <a:ext cx="6352802" cy="4389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766707-3CF8-B657-33CB-105D7B3C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22" y="1786081"/>
            <a:ext cx="469424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5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0A31-1155-A79E-6540-2A1CB75E7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899" y="2279650"/>
            <a:ext cx="7505701" cy="2298700"/>
          </a:xfrm>
        </p:spPr>
        <p:txBody>
          <a:bodyPr/>
          <a:lstStyle/>
          <a:p>
            <a:pPr algn="ctr"/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would like to thank my Neural Network mentor,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 Lu, </a:t>
            </a:r>
            <a:b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reviewed my research work during </a:t>
            </a:r>
            <a:b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Summer/Fall 2024 and offered invaluable advice when I hit multiple “brick walls”.  </a:t>
            </a:r>
            <a:br>
              <a:rPr lang="en-US" sz="24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24F87-7851-6145-50B2-B0C4E1A67F7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271B7-7954-2A83-66B5-A6C90D022FD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25</a:t>
            </a:fld>
            <a:endParaRPr lang="en-US" altLang="zh-CN" noProof="0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E641C0C-C800-A33D-910A-EB4D2DAAE5FA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Acknowledgment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05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26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671926"/>
            <a:ext cx="10889796" cy="740229"/>
          </a:xfrm>
        </p:spPr>
        <p:txBody>
          <a:bodyPr/>
          <a:lstStyle/>
          <a:p>
            <a:r>
              <a:rPr lang="en-US" sz="30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639628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6BFC53-029E-A76F-0663-5A996E3AF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4" t="7010" b="6867"/>
          <a:stretch/>
        </p:blipFill>
        <p:spPr>
          <a:xfrm>
            <a:off x="534343" y="1720761"/>
            <a:ext cx="4757983" cy="338935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27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5013170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FCB803-FDB7-30FE-F67E-85C3D3ACA1F0}"/>
              </a:ext>
            </a:extLst>
          </p:cNvPr>
          <p:cNvCxnSpPr>
            <a:cxnSpLocks/>
          </p:cNvCxnSpPr>
          <p:nvPr/>
        </p:nvCxnSpPr>
        <p:spPr>
          <a:xfrm>
            <a:off x="924912" y="1921398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579521" y="5169536"/>
            <a:ext cx="29701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D0 Disturbance Bias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42" y="504583"/>
            <a:ext cx="10889796" cy="740229"/>
          </a:xfrm>
        </p:spPr>
        <p:txBody>
          <a:bodyPr/>
          <a:lstStyle/>
          <a:p>
            <a:r>
              <a:rPr lang="en-US" sz="3000" dirty="0"/>
              <a:t>Test Case: </a:t>
            </a:r>
            <a:br>
              <a:rPr lang="en-US" sz="3000" dirty="0"/>
            </a:br>
            <a:r>
              <a:rPr lang="en-US" sz="3000" dirty="0"/>
              <a:t>Forcing Function Disturbance Bias Error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040897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068623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08477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112501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287576-6796-0F0F-89F9-277F56E01CED}"/>
              </a:ext>
            </a:extLst>
          </p:cNvPr>
          <p:cNvCxnSpPr>
            <a:cxnSpLocks/>
          </p:cNvCxnSpPr>
          <p:nvPr/>
        </p:nvCxnSpPr>
        <p:spPr>
          <a:xfrm>
            <a:off x="924912" y="2476983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E55C03-29D8-3A99-B34F-02C5265B0A7B}"/>
              </a:ext>
            </a:extLst>
          </p:cNvPr>
          <p:cNvCxnSpPr>
            <a:cxnSpLocks/>
          </p:cNvCxnSpPr>
          <p:nvPr/>
        </p:nvCxnSpPr>
        <p:spPr>
          <a:xfrm>
            <a:off x="924912" y="3055717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A6DA05-0288-D956-4878-5C7124C00D8E}"/>
              </a:ext>
            </a:extLst>
          </p:cNvPr>
          <p:cNvCxnSpPr>
            <a:cxnSpLocks/>
          </p:cNvCxnSpPr>
          <p:nvPr/>
        </p:nvCxnSpPr>
        <p:spPr>
          <a:xfrm>
            <a:off x="924912" y="3622877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3BAFD-40F9-1E9F-3952-2139714D0ECF}"/>
              </a:ext>
            </a:extLst>
          </p:cNvPr>
          <p:cNvCxnSpPr>
            <a:cxnSpLocks/>
          </p:cNvCxnSpPr>
          <p:nvPr/>
        </p:nvCxnSpPr>
        <p:spPr>
          <a:xfrm>
            <a:off x="924912" y="4201611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2E5B44-AE96-B353-A423-4527EC9C7EF1}"/>
              </a:ext>
            </a:extLst>
          </p:cNvPr>
          <p:cNvCxnSpPr>
            <a:cxnSpLocks/>
          </p:cNvCxnSpPr>
          <p:nvPr/>
        </p:nvCxnSpPr>
        <p:spPr>
          <a:xfrm>
            <a:off x="903647" y="4775769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917313" y="291850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F523D8F-BC48-DB93-9354-50B79ABB9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" t="5893" b="5476"/>
          <a:stretch/>
        </p:blipFill>
        <p:spPr>
          <a:xfrm>
            <a:off x="6028983" y="1676961"/>
            <a:ext cx="4931958" cy="34753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4600225" y="2849219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10749906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492FB8A-DF4E-F397-055B-1E015BC4768B}"/>
              </a:ext>
            </a:extLst>
          </p:cNvPr>
          <p:cNvSpPr txBox="1"/>
          <p:nvPr/>
        </p:nvSpPr>
        <p:spPr>
          <a:xfrm>
            <a:off x="7217348" y="5197433"/>
            <a:ext cx="29701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D0 Disturbance Bias True Values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8706226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9722602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7678922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6651619" y="1751103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56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319BEF-EE4B-25BC-AF0F-55AFCA83F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8" t="5425" b="5629"/>
          <a:stretch/>
        </p:blipFill>
        <p:spPr>
          <a:xfrm>
            <a:off x="616258" y="1637585"/>
            <a:ext cx="4639414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28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498776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FCB803-FDB7-30FE-F67E-85C3D3ACA1F0}"/>
              </a:ext>
            </a:extLst>
          </p:cNvPr>
          <p:cNvCxnSpPr>
            <a:cxnSpLocks/>
          </p:cNvCxnSpPr>
          <p:nvPr/>
        </p:nvCxnSpPr>
        <p:spPr>
          <a:xfrm>
            <a:off x="924912" y="2048398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054802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D1 Amplitude, 1x Ang Frequency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Test Case:  Forcing Function </a:t>
            </a:r>
            <a:br>
              <a:rPr lang="en-US" sz="3000" dirty="0"/>
            </a:br>
            <a:r>
              <a:rPr lang="en-US" sz="3000" dirty="0"/>
              <a:t>Amplitude Error for 1x Angular Frequency Cosine Function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015496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043222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08477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112501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287576-6796-0F0F-89F9-277F56E01CED}"/>
              </a:ext>
            </a:extLst>
          </p:cNvPr>
          <p:cNvCxnSpPr>
            <a:cxnSpLocks/>
          </p:cNvCxnSpPr>
          <p:nvPr/>
        </p:nvCxnSpPr>
        <p:spPr>
          <a:xfrm>
            <a:off x="924912" y="2595516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E55C03-29D8-3A99-B34F-02C5265B0A7B}"/>
              </a:ext>
            </a:extLst>
          </p:cNvPr>
          <p:cNvCxnSpPr>
            <a:cxnSpLocks/>
          </p:cNvCxnSpPr>
          <p:nvPr/>
        </p:nvCxnSpPr>
        <p:spPr>
          <a:xfrm>
            <a:off x="924912" y="3123453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A6DA05-0288-D956-4878-5C7124C00D8E}"/>
              </a:ext>
            </a:extLst>
          </p:cNvPr>
          <p:cNvCxnSpPr>
            <a:cxnSpLocks/>
          </p:cNvCxnSpPr>
          <p:nvPr/>
        </p:nvCxnSpPr>
        <p:spPr>
          <a:xfrm>
            <a:off x="924912" y="3656745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3BAFD-40F9-1E9F-3952-2139714D0ECF}"/>
              </a:ext>
            </a:extLst>
          </p:cNvPr>
          <p:cNvCxnSpPr>
            <a:cxnSpLocks/>
          </p:cNvCxnSpPr>
          <p:nvPr/>
        </p:nvCxnSpPr>
        <p:spPr>
          <a:xfrm>
            <a:off x="924912" y="4201611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2E5B44-AE96-B353-A423-4527EC9C7EF1}"/>
              </a:ext>
            </a:extLst>
          </p:cNvPr>
          <p:cNvCxnSpPr>
            <a:cxnSpLocks/>
          </p:cNvCxnSpPr>
          <p:nvPr/>
        </p:nvCxnSpPr>
        <p:spPr>
          <a:xfrm>
            <a:off x="903647" y="4741901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917313" y="291850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DEA762-7B5D-F0FD-B412-1E6637D0F0C7}"/>
              </a:ext>
            </a:extLst>
          </p:cNvPr>
          <p:cNvGrpSpPr/>
          <p:nvPr/>
        </p:nvGrpSpPr>
        <p:grpSpPr>
          <a:xfrm>
            <a:off x="5644793" y="1696674"/>
            <a:ext cx="5348508" cy="3780639"/>
            <a:chOff x="5644793" y="1696674"/>
            <a:chExt cx="5348508" cy="3780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1CDF0-0A87-E93F-AC51-C97D0C879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5" t="6259" b="4811"/>
            <a:stretch/>
          </p:blipFill>
          <p:spPr>
            <a:xfrm>
              <a:off x="6096000" y="1696674"/>
              <a:ext cx="4897301" cy="34747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4B070D-ECBE-69C7-52DC-A20A9973BE30}"/>
                </a:ext>
              </a:extLst>
            </p:cNvPr>
            <p:cNvSpPr txBox="1"/>
            <p:nvPr/>
          </p:nvSpPr>
          <p:spPr>
            <a:xfrm rot="16200000">
              <a:off x="4732274" y="2849219"/>
              <a:ext cx="2319059" cy="4940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Square Root of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Squared Error (MSE)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5C9BB80-CF1E-F60A-6B69-27945A3537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5014" y="1718317"/>
              <a:ext cx="0" cy="31772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19F94F-99E6-9A19-3C2C-1D3C87DF0611}"/>
                </a:ext>
              </a:extLst>
            </p:cNvPr>
            <p:cNvCxnSpPr>
              <a:cxnSpLocks/>
            </p:cNvCxnSpPr>
            <p:nvPr/>
          </p:nvCxnSpPr>
          <p:spPr>
            <a:xfrm>
              <a:off x="8741967" y="1718317"/>
              <a:ext cx="0" cy="31772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62382E-4AC3-0F6D-DD00-4CE68728230D}"/>
                </a:ext>
              </a:extLst>
            </p:cNvPr>
            <p:cNvCxnSpPr>
              <a:cxnSpLocks/>
            </p:cNvCxnSpPr>
            <p:nvPr/>
          </p:nvCxnSpPr>
          <p:spPr>
            <a:xfrm>
              <a:off x="9758343" y="1718317"/>
              <a:ext cx="0" cy="31772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A8F8EF-5C12-5EC9-00DC-B10D430BECAB}"/>
                </a:ext>
              </a:extLst>
            </p:cNvPr>
            <p:cNvCxnSpPr>
              <a:cxnSpLocks/>
            </p:cNvCxnSpPr>
            <p:nvPr/>
          </p:nvCxnSpPr>
          <p:spPr>
            <a:xfrm>
              <a:off x="7725295" y="1718317"/>
              <a:ext cx="0" cy="31772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94F407-958C-CDEE-76B2-6D521F48962B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93" y="1751103"/>
              <a:ext cx="0" cy="317721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1B26E-752F-6D49-9755-96FBBD0B6C19}"/>
                </a:ext>
              </a:extLst>
            </p:cNvPr>
            <p:cNvSpPr txBox="1"/>
            <p:nvPr/>
          </p:nvSpPr>
          <p:spPr>
            <a:xfrm>
              <a:off x="6763919" y="5169536"/>
              <a:ext cx="401962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D1 Amplitude, 1x Ang Frequency True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452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E254083-25BA-35A8-FD80-513FFFBE7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8" t="6048" r="-1064" b="5392"/>
          <a:stretch/>
        </p:blipFill>
        <p:spPr>
          <a:xfrm>
            <a:off x="551460" y="1670590"/>
            <a:ext cx="4756319" cy="347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37B1E-9A54-370E-2B95-CCCB73C28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5" t="6011" b="5580"/>
          <a:stretch/>
        </p:blipFill>
        <p:spPr>
          <a:xfrm>
            <a:off x="6123411" y="1670590"/>
            <a:ext cx="4857902" cy="34291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29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498776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FCB803-FDB7-30FE-F67E-85C3D3ACA1F0}"/>
              </a:ext>
            </a:extLst>
          </p:cNvPr>
          <p:cNvCxnSpPr>
            <a:cxnSpLocks/>
          </p:cNvCxnSpPr>
          <p:nvPr/>
        </p:nvCxnSpPr>
        <p:spPr>
          <a:xfrm>
            <a:off x="882380" y="2090930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054802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D2 Amplitude, 1x Ang Frequency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Test Case:  Forcing Function</a:t>
            </a:r>
            <a:br>
              <a:rPr lang="en-US" sz="3000" dirty="0"/>
            </a:br>
            <a:r>
              <a:rPr lang="en-US" sz="3000" dirty="0"/>
              <a:t>Amplitude Error for 1x Angular Frequency Sine Function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004863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03258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06350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09123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287576-6796-0F0F-89F9-277F56E01CED}"/>
              </a:ext>
            </a:extLst>
          </p:cNvPr>
          <p:cNvCxnSpPr>
            <a:cxnSpLocks/>
          </p:cNvCxnSpPr>
          <p:nvPr/>
        </p:nvCxnSpPr>
        <p:spPr>
          <a:xfrm>
            <a:off x="882380" y="2467920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E55C03-29D8-3A99-B34F-02C5265B0A7B}"/>
              </a:ext>
            </a:extLst>
          </p:cNvPr>
          <p:cNvCxnSpPr>
            <a:cxnSpLocks/>
          </p:cNvCxnSpPr>
          <p:nvPr/>
        </p:nvCxnSpPr>
        <p:spPr>
          <a:xfrm>
            <a:off x="882380" y="3229783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A6DA05-0288-D956-4878-5C7124C00D8E}"/>
              </a:ext>
            </a:extLst>
          </p:cNvPr>
          <p:cNvCxnSpPr>
            <a:cxnSpLocks/>
          </p:cNvCxnSpPr>
          <p:nvPr/>
        </p:nvCxnSpPr>
        <p:spPr>
          <a:xfrm>
            <a:off x="882380" y="3614213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3BAFD-40F9-1E9F-3952-2139714D0ECF}"/>
              </a:ext>
            </a:extLst>
          </p:cNvPr>
          <p:cNvCxnSpPr>
            <a:cxnSpLocks/>
          </p:cNvCxnSpPr>
          <p:nvPr/>
        </p:nvCxnSpPr>
        <p:spPr>
          <a:xfrm>
            <a:off x="893013" y="4376275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2E5B44-AE96-B353-A423-4527EC9C7EF1}"/>
              </a:ext>
            </a:extLst>
          </p:cNvPr>
          <p:cNvCxnSpPr>
            <a:cxnSpLocks/>
          </p:cNvCxnSpPr>
          <p:nvPr/>
        </p:nvCxnSpPr>
        <p:spPr>
          <a:xfrm>
            <a:off x="903647" y="4752534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917313" y="291850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4679109" y="2849219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10775014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8741967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9758343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7725295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6719259" y="172983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61B26E-752F-6D49-9755-96FBBD0B6C19}"/>
              </a:ext>
            </a:extLst>
          </p:cNvPr>
          <p:cNvSpPr txBox="1"/>
          <p:nvPr/>
        </p:nvSpPr>
        <p:spPr>
          <a:xfrm>
            <a:off x="6763919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D2 Amplitude, 1x Ang Frequency True Values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81EB38-1D3A-A910-F30E-AE5D9DDC8DA4}"/>
              </a:ext>
            </a:extLst>
          </p:cNvPr>
          <p:cNvCxnSpPr>
            <a:cxnSpLocks/>
          </p:cNvCxnSpPr>
          <p:nvPr/>
        </p:nvCxnSpPr>
        <p:spPr>
          <a:xfrm>
            <a:off x="893013" y="4004136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81F875-6AD7-0915-9D09-FA25A7AF88E1}"/>
              </a:ext>
            </a:extLst>
          </p:cNvPr>
          <p:cNvCxnSpPr>
            <a:cxnSpLocks/>
          </p:cNvCxnSpPr>
          <p:nvPr/>
        </p:nvCxnSpPr>
        <p:spPr>
          <a:xfrm>
            <a:off x="882380" y="2847011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617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7FD119-F34E-75B3-2179-E729B1D0D50D}"/>
              </a:ext>
            </a:extLst>
          </p:cNvPr>
          <p:cNvGrpSpPr/>
          <p:nvPr/>
        </p:nvGrpSpPr>
        <p:grpSpPr>
          <a:xfrm>
            <a:off x="393624" y="1546228"/>
            <a:ext cx="3973982" cy="2444354"/>
            <a:chOff x="393624" y="1546228"/>
            <a:chExt cx="3973982" cy="24443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90CC92-3DD7-BA5C-7DE6-BC193C4E5940}"/>
                </a:ext>
              </a:extLst>
            </p:cNvPr>
            <p:cNvGrpSpPr/>
            <p:nvPr/>
          </p:nvGrpSpPr>
          <p:grpSpPr>
            <a:xfrm>
              <a:off x="393624" y="1546228"/>
              <a:ext cx="3973982" cy="2444354"/>
              <a:chOff x="393624" y="1480912"/>
              <a:chExt cx="3973982" cy="2444354"/>
            </a:xfrm>
          </p:grpSpPr>
          <p:pic>
            <p:nvPicPr>
              <p:cNvPr id="7" name="Picture Placeholder 11">
                <a:extLst>
                  <a:ext uri="{FF2B5EF4-FFF2-40B4-BE49-F238E27FC236}">
                    <a16:creationId xmlns:a16="http://schemas.microsoft.com/office/drawing/2014/main" id="{A431DC5A-4A21-BB73-9B21-5D9A8D320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060614" y="1480912"/>
                <a:ext cx="3306992" cy="2444354"/>
              </a:xfrm>
              <a:custGeom>
                <a:avLst/>
                <a:gdLst>
                  <a:gd name="connsiteX0" fmla="*/ 2550369 w 6483642"/>
                  <a:gd name="connsiteY0" fmla="*/ 0 h 6858000"/>
                  <a:gd name="connsiteX1" fmla="*/ 4338592 w 6483642"/>
                  <a:gd name="connsiteY1" fmla="*/ 0 h 6858000"/>
                  <a:gd name="connsiteX2" fmla="*/ 6483642 w 6483642"/>
                  <a:gd name="connsiteY2" fmla="*/ 1338386 h 6858000"/>
                  <a:gd name="connsiteX3" fmla="*/ 6483642 w 6483642"/>
                  <a:gd name="connsiteY3" fmla="*/ 5624376 h 6858000"/>
                  <a:gd name="connsiteX4" fmla="*/ 4378767 w 6483642"/>
                  <a:gd name="connsiteY4" fmla="*/ 6858000 h 6858000"/>
                  <a:gd name="connsiteX5" fmla="*/ 2590564 w 6483642"/>
                  <a:gd name="connsiteY5" fmla="*/ 6858000 h 6858000"/>
                  <a:gd name="connsiteX6" fmla="*/ 133 w 6483642"/>
                  <a:gd name="connsiteY6" fmla="*/ 5332429 h 6858000"/>
                  <a:gd name="connsiteX7" fmla="*/ 20164 w 6483642"/>
                  <a:gd name="connsiteY7" fmla="*/ 1404433 h 6858000"/>
                  <a:gd name="connsiteX0" fmla="*/ 2530205 w 6463478"/>
                  <a:gd name="connsiteY0" fmla="*/ 0 h 6858000"/>
                  <a:gd name="connsiteX1" fmla="*/ 4318428 w 6463478"/>
                  <a:gd name="connsiteY1" fmla="*/ 0 h 6858000"/>
                  <a:gd name="connsiteX2" fmla="*/ 6463478 w 6463478"/>
                  <a:gd name="connsiteY2" fmla="*/ 1338386 h 6858000"/>
                  <a:gd name="connsiteX3" fmla="*/ 6463478 w 6463478"/>
                  <a:gd name="connsiteY3" fmla="*/ 5624376 h 6858000"/>
                  <a:gd name="connsiteX4" fmla="*/ 4358603 w 6463478"/>
                  <a:gd name="connsiteY4" fmla="*/ 6858000 h 6858000"/>
                  <a:gd name="connsiteX5" fmla="*/ 2570400 w 6463478"/>
                  <a:gd name="connsiteY5" fmla="*/ 6858000 h 6858000"/>
                  <a:gd name="connsiteX6" fmla="*/ 17140 w 6463478"/>
                  <a:gd name="connsiteY6" fmla="*/ 5339864 h 6858000"/>
                  <a:gd name="connsiteX7" fmla="*/ 0 w 6463478"/>
                  <a:gd name="connsiteY7" fmla="*/ 1404433 h 6858000"/>
                  <a:gd name="connsiteX8" fmla="*/ 2530205 w 6463478"/>
                  <a:gd name="connsiteY8" fmla="*/ 0 h 6858000"/>
                  <a:gd name="connsiteX0" fmla="*/ 2513726 w 6446999"/>
                  <a:gd name="connsiteY0" fmla="*/ 0 h 6858000"/>
                  <a:gd name="connsiteX1" fmla="*/ 4301949 w 6446999"/>
                  <a:gd name="connsiteY1" fmla="*/ 0 h 6858000"/>
                  <a:gd name="connsiteX2" fmla="*/ 6446999 w 6446999"/>
                  <a:gd name="connsiteY2" fmla="*/ 1338386 h 6858000"/>
                  <a:gd name="connsiteX3" fmla="*/ 6446999 w 6446999"/>
                  <a:gd name="connsiteY3" fmla="*/ 5624376 h 6858000"/>
                  <a:gd name="connsiteX4" fmla="*/ 4342124 w 6446999"/>
                  <a:gd name="connsiteY4" fmla="*/ 6858000 h 6858000"/>
                  <a:gd name="connsiteX5" fmla="*/ 2553921 w 6446999"/>
                  <a:gd name="connsiteY5" fmla="*/ 6858000 h 6858000"/>
                  <a:gd name="connsiteX6" fmla="*/ 661 w 6446999"/>
                  <a:gd name="connsiteY6" fmla="*/ 5339864 h 6858000"/>
                  <a:gd name="connsiteX7" fmla="*/ 299 w 6446999"/>
                  <a:gd name="connsiteY7" fmla="*/ 1396044 h 6858000"/>
                  <a:gd name="connsiteX8" fmla="*/ 2513726 w 6446999"/>
                  <a:gd name="connsiteY8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46999" h="6858000">
                    <a:moveTo>
                      <a:pt x="2513726" y="0"/>
                    </a:moveTo>
                    <a:lnTo>
                      <a:pt x="4301949" y="0"/>
                    </a:lnTo>
                    <a:lnTo>
                      <a:pt x="6446999" y="1338386"/>
                    </a:lnTo>
                    <a:lnTo>
                      <a:pt x="6446999" y="5624376"/>
                    </a:lnTo>
                    <a:lnTo>
                      <a:pt x="4342124" y="6858000"/>
                    </a:lnTo>
                    <a:lnTo>
                      <a:pt x="2553921" y="6858000"/>
                    </a:lnTo>
                    <a:lnTo>
                      <a:pt x="661" y="5339864"/>
                    </a:lnTo>
                    <a:cubicBezTo>
                      <a:pt x="-1473" y="4048155"/>
                      <a:pt x="2433" y="2687753"/>
                      <a:pt x="299" y="1396044"/>
                    </a:cubicBezTo>
                    <a:lnTo>
                      <a:pt x="2513726" y="0"/>
                    </a:lnTo>
                    <a:close/>
                  </a:path>
                </a:pathLst>
              </a:cu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BA96039-2FF1-B674-D955-C5A708166BFB}"/>
                  </a:ext>
                </a:extLst>
              </p:cNvPr>
              <p:cNvSpPr/>
              <p:nvPr/>
            </p:nvSpPr>
            <p:spPr>
              <a:xfrm>
                <a:off x="3291967" y="3012774"/>
                <a:ext cx="344245" cy="376517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3D73DD-9568-8F36-0BEE-5BC5E180982B}"/>
                  </a:ext>
                </a:extLst>
              </p:cNvPr>
              <p:cNvSpPr txBox="1"/>
              <p:nvPr/>
            </p:nvSpPr>
            <p:spPr>
              <a:xfrm>
                <a:off x="3291967" y="2864116"/>
                <a:ext cx="300082" cy="55399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3000" dirty="0">
                    <a:latin typeface="Times" pitchFamily="2" charset="0"/>
                    <a:ea typeface="微软雅黑"/>
                    <a:cs typeface="Posterama" panose="020B0504020200020000" pitchFamily="34" charset="0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0B7F9B4-B250-CA84-4CA7-753D93DE3F2B}"/>
                      </a:ext>
                    </a:extLst>
                  </p:cNvPr>
                  <p:cNvSpPr txBox="1"/>
                  <p:nvPr/>
                </p:nvSpPr>
                <p:spPr>
                  <a:xfrm>
                    <a:off x="393624" y="2324446"/>
                    <a:ext cx="1018777" cy="523220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lnSpc>
                        <a:spcPct val="100000"/>
                      </a:lnSpc>
                      <a:spcBef>
                        <a:spcPts val="0"/>
                      </a:spcBef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8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sz="2800" dirty="0">
                      <a:latin typeface="Times" pitchFamily="2" charset="0"/>
                      <a:ea typeface="微软雅黑"/>
                      <a:cs typeface="Posterama" panose="020B0504020200020000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0B7F9B4-B250-CA84-4CA7-753D93DE3F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24" y="2324446"/>
                    <a:ext cx="1018777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97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E11E6D-489F-76CD-C021-40B1175BDFCE}"/>
                </a:ext>
              </a:extLst>
            </p:cNvPr>
            <p:cNvCxnSpPr/>
            <p:nvPr/>
          </p:nvCxnSpPr>
          <p:spPr>
            <a:xfrm>
              <a:off x="484632" y="3701658"/>
              <a:ext cx="377168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8B425C8-393F-1D7E-2839-1B355C2C2163}"/>
                </a:ext>
              </a:extLst>
            </p:cNvPr>
            <p:cNvCxnSpPr/>
            <p:nvPr/>
          </p:nvCxnSpPr>
          <p:spPr>
            <a:xfrm flipV="1">
              <a:off x="868617" y="2929432"/>
              <a:ext cx="0" cy="7722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3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333246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Damped Spring-Mass System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F515-AE9C-28B9-45DB-8A972902ABD1}"/>
              </a:ext>
            </a:extLst>
          </p:cNvPr>
          <p:cNvSpPr txBox="1"/>
          <p:nvPr/>
        </p:nvSpPr>
        <p:spPr>
          <a:xfrm>
            <a:off x="4994624" y="1379194"/>
            <a:ext cx="6838147" cy="35086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169863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Damped Spring-Mass System with Forcing Function:</a:t>
            </a:r>
          </a:p>
          <a:p>
            <a:pPr marL="285750" indent="-285750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38" lvl="1" fontAlgn="base">
              <a:spcBef>
                <a:spcPts val="600"/>
              </a:spcBef>
            </a:pP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m= Mass (kg) </a:t>
            </a:r>
          </a:p>
          <a:p>
            <a:pPr marL="287338" lvl="1" fontAlgn="base">
              <a:spcBef>
                <a:spcPts val="600"/>
              </a:spcBef>
            </a:pP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b= Damping coefficient (kg/s)</a:t>
            </a:r>
          </a:p>
          <a:p>
            <a:pPr marL="287338" lvl="1" fontAlgn="base">
              <a:spcBef>
                <a:spcPts val="600"/>
              </a:spcBef>
            </a:pP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k= Spring constant (N/m)</a:t>
            </a:r>
          </a:p>
          <a:p>
            <a:pPr marL="287338" lvl="1" fontAlgn="base">
              <a:spcBef>
                <a:spcPts val="600"/>
              </a:spcBef>
            </a:pPr>
            <a:r>
              <a:rPr lang="en-US" sz="17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x= Position state relative to Equilibrium (m) </a:t>
            </a:r>
          </a:p>
          <a:p>
            <a:pPr marL="287338" lvl="1" fontAlgn="base">
              <a:spcBef>
                <a:spcPts val="600"/>
              </a:spcBef>
            </a:pP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y= Position Measurement (m)</a:t>
            </a:r>
          </a:p>
          <a:p>
            <a:pPr marL="287338" lvl="1" fontAlgn="base">
              <a:spcBef>
                <a:spcPts val="600"/>
              </a:spcBef>
            </a:pPr>
            <a:r>
              <a:rPr lang="en-US" sz="17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Measurement Noise (Normal Distribution with Std Deviation)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87039-BCBB-0B1D-3C38-35D400085693}"/>
                  </a:ext>
                </a:extLst>
              </p:cNvPr>
              <p:cNvSpPr txBox="1"/>
              <p:nvPr/>
            </p:nvSpPr>
            <p:spPr>
              <a:xfrm>
                <a:off x="5978049" y="1897539"/>
                <a:ext cx="284808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2800350" algn="ctr"/>
                    <a:tab pos="5715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b</m:t>
                      </m:r>
                      <m:acc>
                        <m:accPr>
                          <m:chr m:val="̇"/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000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𝑘𝑥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i="1" kern="100" dirty="0">
                  <a:effectLst/>
                  <a:latin typeface="Cambria Math" panose="020405030504060302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2800350" algn="ctr"/>
                    <a:tab pos="5715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000" i="1" kern="10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0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287039-BCBB-0B1D-3C38-35D400085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49" y="1897539"/>
                <a:ext cx="2848088" cy="707886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93418-D9D6-D20F-059D-BAB149226A97}"/>
                  </a:ext>
                </a:extLst>
              </p:cNvPr>
              <p:cNvSpPr txBox="1"/>
              <p:nvPr/>
            </p:nvSpPr>
            <p:spPr>
              <a:xfrm>
                <a:off x="5266769" y="4188966"/>
                <a:ext cx="4370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93418-D9D6-D20F-059D-BAB149226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9" y="4188966"/>
                <a:ext cx="43706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D334D45-2A30-1CA4-813D-46FDAA498870}"/>
              </a:ext>
            </a:extLst>
          </p:cNvPr>
          <p:cNvSpPr txBox="1"/>
          <p:nvPr/>
        </p:nvSpPr>
        <p:spPr>
          <a:xfrm>
            <a:off x="505993" y="3760855"/>
            <a:ext cx="4131259" cy="12105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Spring Force= -</a:t>
            </a:r>
            <a:r>
              <a:rPr lang="en-US" sz="1800" b="1" dirty="0" err="1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kx</a:t>
            </a:r>
            <a:endParaRPr lang="en-US" sz="1800" b="1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- Proportional to distance from equilibrium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- Negative exerts force in opposite direction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 from displacement sign; “pulls toward x=0”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6C738A-2BB9-5722-CBD3-91754A9AA136}"/>
                  </a:ext>
                </a:extLst>
              </p:cNvPr>
              <p:cNvSpPr txBox="1"/>
              <p:nvPr/>
            </p:nvSpPr>
            <p:spPr>
              <a:xfrm>
                <a:off x="505993" y="4980053"/>
                <a:ext cx="4131259" cy="115929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1800" b="1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Damping Force= -b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800" b="1" i="1" kern="1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acc>
                    <m:r>
                      <a:rPr lang="en-US" sz="1800" b="1" i="1" kern="10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6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1600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- Proportional to velocity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400"/>
                  </a:spcBef>
                  <a:buFontTx/>
                  <a:buNone/>
                </a:pPr>
                <a:r>
                  <a:rPr lang="en-US" sz="1600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- Negative exerts force in opposite direction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1600" dirty="0">
                    <a:latin typeface="Arial" panose="020B0604020202020204" pitchFamily="34" charset="0"/>
                    <a:ea typeface="微软雅黑"/>
                    <a:cs typeface="Arial" panose="020B0604020202020204" pitchFamily="34" charset="0"/>
                  </a:rPr>
                  <a:t>  from velocity sign; “slows down system”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6C738A-2BB9-5722-CBD3-91754A9AA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93" y="4980053"/>
                <a:ext cx="4131259" cy="1159292"/>
              </a:xfrm>
              <a:prstGeom prst="rect">
                <a:avLst/>
              </a:prstGeom>
              <a:blipFill>
                <a:blip r:embed="rId7"/>
                <a:stretch>
                  <a:fillRect l="-917" t="-32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22DE8D-5016-88F2-4D82-43E052A47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2" t="6153" b="5579"/>
          <a:stretch/>
        </p:blipFill>
        <p:spPr>
          <a:xfrm>
            <a:off x="6108527" y="1649323"/>
            <a:ext cx="4883685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30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Test Case:  Forcing Function </a:t>
            </a:r>
            <a:br>
              <a:rPr lang="en-US" sz="3000" dirty="0"/>
            </a:br>
            <a:r>
              <a:rPr lang="en-US" sz="3000" dirty="0"/>
              <a:t>Amplitude Error for 2x Angular Frequency Cosine Function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4679109" y="2849219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10775014" y="1686417"/>
            <a:ext cx="0" cy="32004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8720701" y="1686418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9747710" y="1686418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7682763" y="1697051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6666094" y="1697938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61B26E-752F-6D49-9755-96FBBD0B6C19}"/>
              </a:ext>
            </a:extLst>
          </p:cNvPr>
          <p:cNvSpPr txBox="1"/>
          <p:nvPr/>
        </p:nvSpPr>
        <p:spPr>
          <a:xfrm>
            <a:off x="6721387" y="5201435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D3 Amplitude, 2x Ang Frequency True Values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A14FC4-5D97-846A-17CD-7D03122538A3}"/>
              </a:ext>
            </a:extLst>
          </p:cNvPr>
          <p:cNvGrpSpPr/>
          <p:nvPr/>
        </p:nvGrpSpPr>
        <p:grpSpPr>
          <a:xfrm>
            <a:off x="81037" y="1678531"/>
            <a:ext cx="5216950" cy="3798782"/>
            <a:chOff x="49138" y="1678531"/>
            <a:chExt cx="5216950" cy="3798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BFA36B-9ADD-E4D1-AE87-45DB388E5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82" t="6561" b="6561"/>
            <a:stretch/>
          </p:blipFill>
          <p:spPr>
            <a:xfrm>
              <a:off x="564516" y="1678531"/>
              <a:ext cx="4701572" cy="3438144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777821-072C-FB5D-E5F4-75DC305991D4}"/>
                </a:ext>
              </a:extLst>
            </p:cNvPr>
            <p:cNvCxnSpPr>
              <a:cxnSpLocks/>
            </p:cNvCxnSpPr>
            <p:nvPr/>
          </p:nvCxnSpPr>
          <p:spPr>
            <a:xfrm>
              <a:off x="5009035" y="1720761"/>
              <a:ext cx="0" cy="32186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FCB803-FDB7-30FE-F67E-85C3D3A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882380" y="2090930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D36080-38E4-E2FA-BAA3-F465792A0D4B}"/>
                </a:ext>
              </a:extLst>
            </p:cNvPr>
            <p:cNvSpPr txBox="1"/>
            <p:nvPr/>
          </p:nvSpPr>
          <p:spPr>
            <a:xfrm>
              <a:off x="1054802" y="5169536"/>
              <a:ext cx="401962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D3 Amplitude, 2x Ang Frequency True Values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30E695-1C6C-453F-0679-C15B173A1F2A}"/>
                </a:ext>
              </a:extLst>
            </p:cNvPr>
            <p:cNvCxnSpPr>
              <a:cxnSpLocks/>
            </p:cNvCxnSpPr>
            <p:nvPr/>
          </p:nvCxnSpPr>
          <p:spPr>
            <a:xfrm>
              <a:off x="4015496" y="1720761"/>
              <a:ext cx="0" cy="32186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2447809-8BD4-7898-C94E-074CA95CC4CB}"/>
                </a:ext>
              </a:extLst>
            </p:cNvPr>
            <p:cNvCxnSpPr>
              <a:cxnSpLocks/>
            </p:cNvCxnSpPr>
            <p:nvPr/>
          </p:nvCxnSpPr>
          <p:spPr>
            <a:xfrm>
              <a:off x="3032589" y="1720761"/>
              <a:ext cx="0" cy="32186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98F351-DFFD-F9E9-AF4D-03935A9036CC}"/>
                </a:ext>
              </a:extLst>
            </p:cNvPr>
            <p:cNvCxnSpPr>
              <a:cxnSpLocks/>
            </p:cNvCxnSpPr>
            <p:nvPr/>
          </p:nvCxnSpPr>
          <p:spPr>
            <a:xfrm>
              <a:off x="2052876" y="1720761"/>
              <a:ext cx="0" cy="32186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73404FC-1B7D-896E-1E1F-4D889F0440B5}"/>
                </a:ext>
              </a:extLst>
            </p:cNvPr>
            <p:cNvCxnSpPr>
              <a:cxnSpLocks/>
            </p:cNvCxnSpPr>
            <p:nvPr/>
          </p:nvCxnSpPr>
          <p:spPr>
            <a:xfrm>
              <a:off x="1069969" y="1720761"/>
              <a:ext cx="0" cy="321868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287576-6796-0F0F-89F9-277F56E01CED}"/>
                </a:ext>
              </a:extLst>
            </p:cNvPr>
            <p:cNvCxnSpPr>
              <a:cxnSpLocks/>
            </p:cNvCxnSpPr>
            <p:nvPr/>
          </p:nvCxnSpPr>
          <p:spPr>
            <a:xfrm>
              <a:off x="882380" y="2467920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E55C03-29D8-3A99-B34F-02C5265B0A7B}"/>
                </a:ext>
              </a:extLst>
            </p:cNvPr>
            <p:cNvCxnSpPr>
              <a:cxnSpLocks/>
            </p:cNvCxnSpPr>
            <p:nvPr/>
          </p:nvCxnSpPr>
          <p:spPr>
            <a:xfrm>
              <a:off x="882380" y="3229783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A6DA05-0288-D956-4878-5C7124C00D8E}"/>
                </a:ext>
              </a:extLst>
            </p:cNvPr>
            <p:cNvCxnSpPr>
              <a:cxnSpLocks/>
            </p:cNvCxnSpPr>
            <p:nvPr/>
          </p:nvCxnSpPr>
          <p:spPr>
            <a:xfrm>
              <a:off x="882380" y="3614213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83BAFD-40F9-1E9F-3952-2139714D0ECF}"/>
                </a:ext>
              </a:extLst>
            </p:cNvPr>
            <p:cNvCxnSpPr>
              <a:cxnSpLocks/>
            </p:cNvCxnSpPr>
            <p:nvPr/>
          </p:nvCxnSpPr>
          <p:spPr>
            <a:xfrm>
              <a:off x="893013" y="4376275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2E5B44-AE96-B353-A423-4527EC9C7EF1}"/>
                </a:ext>
              </a:extLst>
            </p:cNvPr>
            <p:cNvCxnSpPr>
              <a:cxnSpLocks/>
            </p:cNvCxnSpPr>
            <p:nvPr/>
          </p:nvCxnSpPr>
          <p:spPr>
            <a:xfrm>
              <a:off x="903647" y="4752534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C1E28B5-EC01-ED26-2DB2-769E994B3C5E}"/>
                </a:ext>
              </a:extLst>
            </p:cNvPr>
            <p:cNvSpPr txBox="1"/>
            <p:nvPr/>
          </p:nvSpPr>
          <p:spPr>
            <a:xfrm rot="16200000">
              <a:off x="-942159" y="2918503"/>
              <a:ext cx="2505814" cy="52322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Square Root of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Squared Error (MSE)\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81EB38-1D3A-A910-F30E-AE5D9DDC8D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013" y="4004136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81F875-6AD7-0915-9D09-FA25A7AF88E1}"/>
                </a:ext>
              </a:extLst>
            </p:cNvPr>
            <p:cNvCxnSpPr>
              <a:cxnSpLocks/>
            </p:cNvCxnSpPr>
            <p:nvPr/>
          </p:nvCxnSpPr>
          <p:spPr>
            <a:xfrm>
              <a:off x="882380" y="2847011"/>
              <a:ext cx="431596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9818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70A41-D3E7-0305-B544-6500A6F50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4" t="6184" r="-101" b="6741"/>
          <a:stretch/>
        </p:blipFill>
        <p:spPr>
          <a:xfrm>
            <a:off x="542898" y="1644657"/>
            <a:ext cx="4730695" cy="343814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31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498776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FCB803-FDB7-30FE-F67E-85C3D3ACA1F0}"/>
              </a:ext>
            </a:extLst>
          </p:cNvPr>
          <p:cNvCxnSpPr>
            <a:cxnSpLocks/>
          </p:cNvCxnSpPr>
          <p:nvPr/>
        </p:nvCxnSpPr>
        <p:spPr>
          <a:xfrm>
            <a:off x="871747" y="2048398"/>
            <a:ext cx="43342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054802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D4 Amplitude, 2x Ang Frequency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Test Case:  Forcing Function</a:t>
            </a:r>
            <a:br>
              <a:rPr lang="en-US" sz="3000" dirty="0"/>
            </a:br>
            <a:r>
              <a:rPr lang="en-US" sz="3000" dirty="0"/>
              <a:t>Amplitude Error for 2x Angular Frequency Sine Function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015496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032589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052876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080602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287576-6796-0F0F-89F9-277F56E01CED}"/>
              </a:ext>
            </a:extLst>
          </p:cNvPr>
          <p:cNvCxnSpPr>
            <a:cxnSpLocks/>
          </p:cNvCxnSpPr>
          <p:nvPr/>
        </p:nvCxnSpPr>
        <p:spPr>
          <a:xfrm>
            <a:off x="861114" y="2595516"/>
            <a:ext cx="43342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E55C03-29D8-3A99-B34F-02C5265B0A7B}"/>
              </a:ext>
            </a:extLst>
          </p:cNvPr>
          <p:cNvCxnSpPr>
            <a:cxnSpLocks/>
          </p:cNvCxnSpPr>
          <p:nvPr/>
        </p:nvCxnSpPr>
        <p:spPr>
          <a:xfrm>
            <a:off x="882380" y="3134086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A6DA05-0288-D956-4878-5C7124C00D8E}"/>
              </a:ext>
            </a:extLst>
          </p:cNvPr>
          <p:cNvCxnSpPr>
            <a:cxnSpLocks/>
          </p:cNvCxnSpPr>
          <p:nvPr/>
        </p:nvCxnSpPr>
        <p:spPr>
          <a:xfrm>
            <a:off x="882380" y="3656745"/>
            <a:ext cx="429768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3BAFD-40F9-1E9F-3952-2139714D0ECF}"/>
              </a:ext>
            </a:extLst>
          </p:cNvPr>
          <p:cNvCxnSpPr>
            <a:cxnSpLocks/>
          </p:cNvCxnSpPr>
          <p:nvPr/>
        </p:nvCxnSpPr>
        <p:spPr>
          <a:xfrm>
            <a:off x="839848" y="4201611"/>
            <a:ext cx="433425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2E5B44-AE96-B353-A423-4527EC9C7EF1}"/>
              </a:ext>
            </a:extLst>
          </p:cNvPr>
          <p:cNvCxnSpPr>
            <a:cxnSpLocks/>
          </p:cNvCxnSpPr>
          <p:nvPr/>
        </p:nvCxnSpPr>
        <p:spPr>
          <a:xfrm>
            <a:off x="861115" y="4741901"/>
            <a:ext cx="427939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917313" y="291850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446334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Right Plot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1CDEF5-3365-9011-B66E-DBAB78EEA6BF}"/>
              </a:ext>
            </a:extLst>
          </p:cNvPr>
          <p:cNvGrpSpPr/>
          <p:nvPr/>
        </p:nvGrpSpPr>
        <p:grpSpPr>
          <a:xfrm>
            <a:off x="5535881" y="1622575"/>
            <a:ext cx="5442703" cy="3854738"/>
            <a:chOff x="5493349" y="1654474"/>
            <a:chExt cx="5442703" cy="385473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B45545F-D87D-E9D3-A0D6-8A900643D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7" t="5871" b="6229"/>
            <a:stretch/>
          </p:blipFill>
          <p:spPr>
            <a:xfrm>
              <a:off x="6011638" y="1654474"/>
              <a:ext cx="4924414" cy="347472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4B070D-ECBE-69C7-52DC-A20A9973BE30}"/>
                </a:ext>
              </a:extLst>
            </p:cNvPr>
            <p:cNvSpPr txBox="1"/>
            <p:nvPr/>
          </p:nvSpPr>
          <p:spPr>
            <a:xfrm rot="16200000">
              <a:off x="4580830" y="3001633"/>
              <a:ext cx="2319059" cy="49402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Square Root of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Mean Squared Error (MSE)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5C9BB80-CF1E-F60A-6B69-27945A35372E}"/>
                </a:ext>
              </a:extLst>
            </p:cNvPr>
            <p:cNvCxnSpPr>
              <a:cxnSpLocks/>
            </p:cNvCxnSpPr>
            <p:nvPr/>
          </p:nvCxnSpPr>
          <p:spPr>
            <a:xfrm>
              <a:off x="10726519" y="1718316"/>
              <a:ext cx="0" cy="32369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19F94F-99E6-9A19-3C2C-1D3C87DF0611}"/>
                </a:ext>
              </a:extLst>
            </p:cNvPr>
            <p:cNvCxnSpPr>
              <a:cxnSpLocks/>
            </p:cNvCxnSpPr>
            <p:nvPr/>
          </p:nvCxnSpPr>
          <p:spPr>
            <a:xfrm>
              <a:off x="8666096" y="1718316"/>
              <a:ext cx="0" cy="32369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062382E-4AC3-0F6D-DD00-4CE68728230D}"/>
                </a:ext>
              </a:extLst>
            </p:cNvPr>
            <p:cNvCxnSpPr>
              <a:cxnSpLocks/>
            </p:cNvCxnSpPr>
            <p:nvPr/>
          </p:nvCxnSpPr>
          <p:spPr>
            <a:xfrm>
              <a:off x="9698949" y="1718316"/>
              <a:ext cx="0" cy="32369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A8F8EF-5C12-5EC9-00DC-B10D430BECAB}"/>
                </a:ext>
              </a:extLst>
            </p:cNvPr>
            <p:cNvCxnSpPr>
              <a:cxnSpLocks/>
            </p:cNvCxnSpPr>
            <p:nvPr/>
          </p:nvCxnSpPr>
          <p:spPr>
            <a:xfrm>
              <a:off x="7628159" y="1718316"/>
              <a:ext cx="0" cy="32369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94F407-958C-CDEE-76B2-6D521F48962B}"/>
                </a:ext>
              </a:extLst>
            </p:cNvPr>
            <p:cNvCxnSpPr>
              <a:cxnSpLocks/>
            </p:cNvCxnSpPr>
            <p:nvPr/>
          </p:nvCxnSpPr>
          <p:spPr>
            <a:xfrm>
              <a:off x="6590224" y="1708570"/>
              <a:ext cx="0" cy="32369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61B26E-752F-6D49-9755-96FBBD0B6C19}"/>
                </a:ext>
              </a:extLst>
            </p:cNvPr>
            <p:cNvSpPr txBox="1"/>
            <p:nvPr/>
          </p:nvSpPr>
          <p:spPr>
            <a:xfrm>
              <a:off x="6666415" y="5201435"/>
              <a:ext cx="4019627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D4 Amplitude, 2x Ang Frequency True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78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253552-7590-0F46-448C-3BCC6BD44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t="6054" b="5265"/>
          <a:stretch/>
        </p:blipFill>
        <p:spPr>
          <a:xfrm>
            <a:off x="3442138" y="1518066"/>
            <a:ext cx="4860660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32</a:t>
            </a:fld>
            <a:endParaRPr lang="en-US" altLang="zh-C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749" y="502562"/>
            <a:ext cx="10889796" cy="740229"/>
          </a:xfrm>
        </p:spPr>
        <p:txBody>
          <a:bodyPr/>
          <a:lstStyle/>
          <a:p>
            <a:r>
              <a:rPr lang="en-US" sz="3000" dirty="0"/>
              <a:t>Strut Road Test</a:t>
            </a:r>
            <a:br>
              <a:rPr lang="en-US" sz="3000" dirty="0"/>
            </a:br>
            <a:r>
              <a:rPr lang="en-US" sz="3000" dirty="0"/>
              <a:t>Forcing Function Disturbance Bias Error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1923793" y="3019126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8094493" y="157117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492FB8A-DF4E-F397-055B-1E015BC4768B}"/>
              </a:ext>
            </a:extLst>
          </p:cNvPr>
          <p:cNvSpPr txBox="1"/>
          <p:nvPr/>
        </p:nvSpPr>
        <p:spPr>
          <a:xfrm>
            <a:off x="4561935" y="5050293"/>
            <a:ext cx="29701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D0 Disturbance Bias True Values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6050813" y="157117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7067189" y="157117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5023509" y="157117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3996206" y="1561923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2987416" y="5451681"/>
            <a:ext cx="5432898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59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5E84C9-385F-1B25-9E81-25D853952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4" t="5983" b="5015"/>
          <a:stretch/>
        </p:blipFill>
        <p:spPr>
          <a:xfrm>
            <a:off x="6222799" y="1696531"/>
            <a:ext cx="4761864" cy="347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1EF033-B154-9F65-2752-49CDE1D16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5" t="5339" b="5773"/>
          <a:stretch/>
        </p:blipFill>
        <p:spPr>
          <a:xfrm>
            <a:off x="591424" y="1648977"/>
            <a:ext cx="4777911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33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516644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054802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D1 Amplitude, 1x Ang Frequency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Strut Road Test:  Forcing Function</a:t>
            </a:r>
            <a:br>
              <a:rPr lang="en-US" sz="3000" dirty="0"/>
            </a:br>
            <a:r>
              <a:rPr lang="en-US" sz="3000" dirty="0"/>
              <a:t>Amplitude Error for 1x Angular Frequency Sinusoidal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141498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133408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10579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091481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885783" y="296054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023141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Plots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4732274" y="2849219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10775014" y="173933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8741967" y="174984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9758343" y="173933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7725295" y="173933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6708503" y="1751103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61B26E-752F-6D49-9755-96FBBD0B6C19}"/>
              </a:ext>
            </a:extLst>
          </p:cNvPr>
          <p:cNvSpPr txBox="1"/>
          <p:nvPr/>
        </p:nvSpPr>
        <p:spPr>
          <a:xfrm>
            <a:off x="6763919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D2 Amplitude, 1x Ang Frequency True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D206A2-6F65-139D-CE51-8972DAA0F7FD}"/>
                  </a:ext>
                </a:extLst>
              </p:cNvPr>
              <p:cNvSpPr txBox="1"/>
              <p:nvPr/>
            </p:nvSpPr>
            <p:spPr>
              <a:xfrm>
                <a:off x="2504454" y="1420080"/>
                <a:ext cx="12901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D206A2-6F65-139D-CE51-8972DAA0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454" y="1420080"/>
                <a:ext cx="129014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80486-30B2-ECA0-B6E7-9AF61476FECC}"/>
                  </a:ext>
                </a:extLst>
              </p:cNvPr>
              <p:cNvSpPr txBox="1"/>
              <p:nvPr/>
            </p:nvSpPr>
            <p:spPr>
              <a:xfrm>
                <a:off x="8106468" y="1420080"/>
                <a:ext cx="12901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80486-30B2-ECA0-B6E7-9AF61476F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468" y="1420080"/>
                <a:ext cx="129014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211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D965D9-F38C-0EA5-A77C-01DE15C9A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1" t="5395" b="5774"/>
          <a:stretch/>
        </p:blipFill>
        <p:spPr>
          <a:xfrm>
            <a:off x="6261455" y="1653701"/>
            <a:ext cx="4731712" cy="347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A1EB1-CBD4-2C9F-6021-83AA4E1BE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0" t="5911" b="5268"/>
          <a:stretch/>
        </p:blipFill>
        <p:spPr>
          <a:xfrm>
            <a:off x="603888" y="1673437"/>
            <a:ext cx="4749795" cy="34747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A885-FDAE-F248-1B5B-62F33307BC8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Parameter Estimation for Damped Spring-Mass Systems using Neural Networks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77224-7A0C-CFF0-E885-A9027A272E2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34</a:t>
            </a:fld>
            <a:endParaRPr lang="en-US" altLang="zh-C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77821-072C-FB5D-E5F4-75DC305991D4}"/>
              </a:ext>
            </a:extLst>
          </p:cNvPr>
          <p:cNvCxnSpPr>
            <a:cxnSpLocks/>
          </p:cNvCxnSpPr>
          <p:nvPr/>
        </p:nvCxnSpPr>
        <p:spPr>
          <a:xfrm>
            <a:off x="514542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DD36080-38E4-E2FA-BAA3-F465792A0D4B}"/>
              </a:ext>
            </a:extLst>
          </p:cNvPr>
          <p:cNvSpPr txBox="1"/>
          <p:nvPr/>
        </p:nvSpPr>
        <p:spPr>
          <a:xfrm>
            <a:off x="1054802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D3 Amplitude, 2x Ang Frequency True Values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640C86E-093B-1133-2157-10EFDF82D5F9}"/>
              </a:ext>
            </a:extLst>
          </p:cNvPr>
          <p:cNvSpPr/>
          <p:nvPr/>
        </p:nvSpPr>
        <p:spPr>
          <a:xfrm>
            <a:off x="9317620" y="367106"/>
            <a:ext cx="1876549" cy="1119430"/>
          </a:xfrm>
          <a:prstGeom prst="rect">
            <a:avLst/>
          </a:prstGeom>
          <a:solidFill>
            <a:srgbClr val="0054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8C05-1F32-D367-4153-ECF14BEB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461719"/>
            <a:ext cx="10889796" cy="740229"/>
          </a:xfrm>
        </p:spPr>
        <p:txBody>
          <a:bodyPr/>
          <a:lstStyle/>
          <a:p>
            <a:r>
              <a:rPr lang="en-US" sz="3000" dirty="0"/>
              <a:t>Strut Road Test:  Forcing Function</a:t>
            </a:r>
            <a:br>
              <a:rPr lang="en-US" sz="3000" dirty="0"/>
            </a:br>
            <a:r>
              <a:rPr lang="en-US" sz="3000" dirty="0"/>
              <a:t>Amplitude Error for 2x Angular Frequency Sinusoidal Functions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30E695-1C6C-453F-0679-C15B173A1F2A}"/>
              </a:ext>
            </a:extLst>
          </p:cNvPr>
          <p:cNvCxnSpPr>
            <a:cxnSpLocks/>
          </p:cNvCxnSpPr>
          <p:nvPr/>
        </p:nvCxnSpPr>
        <p:spPr>
          <a:xfrm>
            <a:off x="4131111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447809-8BD4-7898-C94E-074CA95CC4CB}"/>
              </a:ext>
            </a:extLst>
          </p:cNvPr>
          <p:cNvCxnSpPr>
            <a:cxnSpLocks/>
          </p:cNvCxnSpPr>
          <p:nvPr/>
        </p:nvCxnSpPr>
        <p:spPr>
          <a:xfrm>
            <a:off x="3112388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98F351-DFFD-F9E9-AF4D-03935A9036CC}"/>
              </a:ext>
            </a:extLst>
          </p:cNvPr>
          <p:cNvCxnSpPr>
            <a:cxnSpLocks/>
          </p:cNvCxnSpPr>
          <p:nvPr/>
        </p:nvCxnSpPr>
        <p:spPr>
          <a:xfrm>
            <a:off x="2084775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3404FC-1B7D-896E-1E1F-4D889F0440B5}"/>
              </a:ext>
            </a:extLst>
          </p:cNvPr>
          <p:cNvCxnSpPr>
            <a:cxnSpLocks/>
          </p:cNvCxnSpPr>
          <p:nvPr/>
        </p:nvCxnSpPr>
        <p:spPr>
          <a:xfrm>
            <a:off x="1070461" y="1720761"/>
            <a:ext cx="0" cy="318211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1E28B5-EC01-ED26-2DB2-769E994B3C5E}"/>
              </a:ext>
            </a:extLst>
          </p:cNvPr>
          <p:cNvSpPr txBox="1"/>
          <p:nvPr/>
        </p:nvSpPr>
        <p:spPr>
          <a:xfrm rot="16200000">
            <a:off x="-885783" y="2960543"/>
            <a:ext cx="2456121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21202E-56EC-86EE-B019-B9169D433FD5}"/>
              </a:ext>
            </a:extLst>
          </p:cNvPr>
          <p:cNvSpPr txBox="1"/>
          <p:nvPr/>
        </p:nvSpPr>
        <p:spPr>
          <a:xfrm>
            <a:off x="1708088" y="5522806"/>
            <a:ext cx="7023141" cy="69762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20,000 Position Time History Test Cases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• Mean MSE Square Root in 20 Linear-spaced Bins in Above Plots 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4B070D-ECBE-69C7-52DC-A20A9973BE30}"/>
              </a:ext>
            </a:extLst>
          </p:cNvPr>
          <p:cNvSpPr txBox="1"/>
          <p:nvPr/>
        </p:nvSpPr>
        <p:spPr>
          <a:xfrm rot="16200000">
            <a:off x="4732274" y="2849219"/>
            <a:ext cx="2319059" cy="4940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Square Root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Mean Squared Error (MSE)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5C9BB80-CF1E-F60A-6B69-27945A35372E}"/>
              </a:ext>
            </a:extLst>
          </p:cNvPr>
          <p:cNvCxnSpPr>
            <a:cxnSpLocks/>
          </p:cNvCxnSpPr>
          <p:nvPr/>
        </p:nvCxnSpPr>
        <p:spPr>
          <a:xfrm>
            <a:off x="10796034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19F94F-99E6-9A19-3C2C-1D3C87DF0611}"/>
              </a:ext>
            </a:extLst>
          </p:cNvPr>
          <p:cNvCxnSpPr>
            <a:cxnSpLocks/>
          </p:cNvCxnSpPr>
          <p:nvPr/>
        </p:nvCxnSpPr>
        <p:spPr>
          <a:xfrm>
            <a:off x="8741967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062382E-4AC3-0F6D-DD00-4CE68728230D}"/>
              </a:ext>
            </a:extLst>
          </p:cNvPr>
          <p:cNvCxnSpPr>
            <a:cxnSpLocks/>
          </p:cNvCxnSpPr>
          <p:nvPr/>
        </p:nvCxnSpPr>
        <p:spPr>
          <a:xfrm>
            <a:off x="9758343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A8F8EF-5C12-5EC9-00DC-B10D430BECAB}"/>
              </a:ext>
            </a:extLst>
          </p:cNvPr>
          <p:cNvCxnSpPr>
            <a:cxnSpLocks/>
          </p:cNvCxnSpPr>
          <p:nvPr/>
        </p:nvCxnSpPr>
        <p:spPr>
          <a:xfrm>
            <a:off x="7725295" y="1718317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94F407-958C-CDEE-76B2-6D521F48962B}"/>
              </a:ext>
            </a:extLst>
          </p:cNvPr>
          <p:cNvCxnSpPr>
            <a:cxnSpLocks/>
          </p:cNvCxnSpPr>
          <p:nvPr/>
        </p:nvCxnSpPr>
        <p:spPr>
          <a:xfrm>
            <a:off x="6697993" y="1751103"/>
            <a:ext cx="0" cy="31772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361B26E-752F-6D49-9755-96FBBD0B6C19}"/>
              </a:ext>
            </a:extLst>
          </p:cNvPr>
          <p:cNvSpPr txBox="1"/>
          <p:nvPr/>
        </p:nvSpPr>
        <p:spPr>
          <a:xfrm>
            <a:off x="6763919" y="5169536"/>
            <a:ext cx="401962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4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D4 Amplitude, 2x Ang Frequency True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D206A2-6F65-139D-CE51-8972DAA0F7FD}"/>
                  </a:ext>
                </a:extLst>
              </p:cNvPr>
              <p:cNvSpPr txBox="1"/>
              <p:nvPr/>
            </p:nvSpPr>
            <p:spPr>
              <a:xfrm>
                <a:off x="2504454" y="1420080"/>
                <a:ext cx="12901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D206A2-6F65-139D-CE51-8972DAA0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454" y="1420080"/>
                <a:ext cx="129014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80486-30B2-ECA0-B6E7-9AF61476FECC}"/>
                  </a:ext>
                </a:extLst>
              </p:cNvPr>
              <p:cNvSpPr txBox="1"/>
              <p:nvPr/>
            </p:nvSpPr>
            <p:spPr>
              <a:xfrm>
                <a:off x="8106468" y="1420080"/>
                <a:ext cx="129014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280486-30B2-ECA0-B6E7-9AF61476F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468" y="1420080"/>
                <a:ext cx="129014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E794A6-67BB-34D2-7111-C5A7C564DB99}"/>
              </a:ext>
            </a:extLst>
          </p:cNvPr>
          <p:cNvCxnSpPr/>
          <p:nvPr/>
        </p:nvCxnSpPr>
        <p:spPr>
          <a:xfrm>
            <a:off x="6381433" y="2373216"/>
            <a:ext cx="469959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A7D6B9-E1FA-173B-D858-C5D0AB86ED71}"/>
              </a:ext>
            </a:extLst>
          </p:cNvPr>
          <p:cNvCxnSpPr>
            <a:cxnSpLocks/>
          </p:cNvCxnSpPr>
          <p:nvPr/>
        </p:nvCxnSpPr>
        <p:spPr>
          <a:xfrm>
            <a:off x="10277160" y="1718316"/>
            <a:ext cx="0" cy="317721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2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333246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Forcing Function Model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F515-AE9C-28B9-45DB-8A972902ABD1}"/>
              </a:ext>
            </a:extLst>
          </p:cNvPr>
          <p:cNvSpPr txBox="1"/>
          <p:nvPr/>
        </p:nvSpPr>
        <p:spPr>
          <a:xfrm>
            <a:off x="803564" y="1222263"/>
            <a:ext cx="7954899" cy="7163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169863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Forcing Function with Bias and 2 Sinusoidal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93418-D9D6-D20F-059D-BAB149226A97}"/>
                  </a:ext>
                </a:extLst>
              </p:cNvPr>
              <p:cNvSpPr txBox="1"/>
              <p:nvPr/>
            </p:nvSpPr>
            <p:spPr>
              <a:xfrm>
                <a:off x="657825" y="3266534"/>
                <a:ext cx="356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800" b="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C93418-D9D6-D20F-059D-BAB149226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25" y="3266534"/>
                <a:ext cx="3563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C1AAEE-BA8F-3661-62AF-FF84BD1395CA}"/>
                  </a:ext>
                </a:extLst>
              </p:cNvPr>
              <p:cNvSpPr txBox="1"/>
              <p:nvPr/>
            </p:nvSpPr>
            <p:spPr>
              <a:xfrm>
                <a:off x="1066801" y="1877663"/>
                <a:ext cx="976745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C1AAEE-BA8F-3661-62AF-FF84BD139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877663"/>
                <a:ext cx="9767453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D7F8F07-89D1-3AEE-40FE-0F86AA718906}"/>
              </a:ext>
            </a:extLst>
          </p:cNvPr>
          <p:cNvGrpSpPr/>
          <p:nvPr/>
        </p:nvGrpSpPr>
        <p:grpSpPr>
          <a:xfrm>
            <a:off x="694401" y="4223040"/>
            <a:ext cx="2981024" cy="1833596"/>
            <a:chOff x="393624" y="1546228"/>
            <a:chExt cx="3973982" cy="24443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0EDB29-BD6A-52E5-E247-4E34C8BCC6AF}"/>
                </a:ext>
              </a:extLst>
            </p:cNvPr>
            <p:cNvGrpSpPr/>
            <p:nvPr/>
          </p:nvGrpSpPr>
          <p:grpSpPr>
            <a:xfrm>
              <a:off x="393624" y="1546228"/>
              <a:ext cx="3973982" cy="2444354"/>
              <a:chOff x="393624" y="1480912"/>
              <a:chExt cx="3973982" cy="2444354"/>
            </a:xfrm>
          </p:grpSpPr>
          <p:pic>
            <p:nvPicPr>
              <p:cNvPr id="25" name="Picture Placeholder 11">
                <a:extLst>
                  <a:ext uri="{FF2B5EF4-FFF2-40B4-BE49-F238E27FC236}">
                    <a16:creationId xmlns:a16="http://schemas.microsoft.com/office/drawing/2014/main" id="{D3A3AD50-CE94-FAC3-40DE-7948403F0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1060614" y="1480912"/>
                <a:ext cx="3306992" cy="2444354"/>
              </a:xfrm>
              <a:custGeom>
                <a:avLst/>
                <a:gdLst>
                  <a:gd name="connsiteX0" fmla="*/ 2550369 w 6483642"/>
                  <a:gd name="connsiteY0" fmla="*/ 0 h 6858000"/>
                  <a:gd name="connsiteX1" fmla="*/ 4338592 w 6483642"/>
                  <a:gd name="connsiteY1" fmla="*/ 0 h 6858000"/>
                  <a:gd name="connsiteX2" fmla="*/ 6483642 w 6483642"/>
                  <a:gd name="connsiteY2" fmla="*/ 1338386 h 6858000"/>
                  <a:gd name="connsiteX3" fmla="*/ 6483642 w 6483642"/>
                  <a:gd name="connsiteY3" fmla="*/ 5624376 h 6858000"/>
                  <a:gd name="connsiteX4" fmla="*/ 4378767 w 6483642"/>
                  <a:gd name="connsiteY4" fmla="*/ 6858000 h 6858000"/>
                  <a:gd name="connsiteX5" fmla="*/ 2590564 w 6483642"/>
                  <a:gd name="connsiteY5" fmla="*/ 6858000 h 6858000"/>
                  <a:gd name="connsiteX6" fmla="*/ 133 w 6483642"/>
                  <a:gd name="connsiteY6" fmla="*/ 5332429 h 6858000"/>
                  <a:gd name="connsiteX7" fmla="*/ 20164 w 6483642"/>
                  <a:gd name="connsiteY7" fmla="*/ 1404433 h 6858000"/>
                  <a:gd name="connsiteX0" fmla="*/ 2530205 w 6463478"/>
                  <a:gd name="connsiteY0" fmla="*/ 0 h 6858000"/>
                  <a:gd name="connsiteX1" fmla="*/ 4318428 w 6463478"/>
                  <a:gd name="connsiteY1" fmla="*/ 0 h 6858000"/>
                  <a:gd name="connsiteX2" fmla="*/ 6463478 w 6463478"/>
                  <a:gd name="connsiteY2" fmla="*/ 1338386 h 6858000"/>
                  <a:gd name="connsiteX3" fmla="*/ 6463478 w 6463478"/>
                  <a:gd name="connsiteY3" fmla="*/ 5624376 h 6858000"/>
                  <a:gd name="connsiteX4" fmla="*/ 4358603 w 6463478"/>
                  <a:gd name="connsiteY4" fmla="*/ 6858000 h 6858000"/>
                  <a:gd name="connsiteX5" fmla="*/ 2570400 w 6463478"/>
                  <a:gd name="connsiteY5" fmla="*/ 6858000 h 6858000"/>
                  <a:gd name="connsiteX6" fmla="*/ 17140 w 6463478"/>
                  <a:gd name="connsiteY6" fmla="*/ 5339864 h 6858000"/>
                  <a:gd name="connsiteX7" fmla="*/ 0 w 6463478"/>
                  <a:gd name="connsiteY7" fmla="*/ 1404433 h 6858000"/>
                  <a:gd name="connsiteX8" fmla="*/ 2530205 w 6463478"/>
                  <a:gd name="connsiteY8" fmla="*/ 0 h 6858000"/>
                  <a:gd name="connsiteX0" fmla="*/ 2513726 w 6446999"/>
                  <a:gd name="connsiteY0" fmla="*/ 0 h 6858000"/>
                  <a:gd name="connsiteX1" fmla="*/ 4301949 w 6446999"/>
                  <a:gd name="connsiteY1" fmla="*/ 0 h 6858000"/>
                  <a:gd name="connsiteX2" fmla="*/ 6446999 w 6446999"/>
                  <a:gd name="connsiteY2" fmla="*/ 1338386 h 6858000"/>
                  <a:gd name="connsiteX3" fmla="*/ 6446999 w 6446999"/>
                  <a:gd name="connsiteY3" fmla="*/ 5624376 h 6858000"/>
                  <a:gd name="connsiteX4" fmla="*/ 4342124 w 6446999"/>
                  <a:gd name="connsiteY4" fmla="*/ 6858000 h 6858000"/>
                  <a:gd name="connsiteX5" fmla="*/ 2553921 w 6446999"/>
                  <a:gd name="connsiteY5" fmla="*/ 6858000 h 6858000"/>
                  <a:gd name="connsiteX6" fmla="*/ 661 w 6446999"/>
                  <a:gd name="connsiteY6" fmla="*/ 5339864 h 6858000"/>
                  <a:gd name="connsiteX7" fmla="*/ 299 w 6446999"/>
                  <a:gd name="connsiteY7" fmla="*/ 1396044 h 6858000"/>
                  <a:gd name="connsiteX8" fmla="*/ 2513726 w 6446999"/>
                  <a:gd name="connsiteY8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46999" h="6858000">
                    <a:moveTo>
                      <a:pt x="2513726" y="0"/>
                    </a:moveTo>
                    <a:lnTo>
                      <a:pt x="4301949" y="0"/>
                    </a:lnTo>
                    <a:lnTo>
                      <a:pt x="6446999" y="1338386"/>
                    </a:lnTo>
                    <a:lnTo>
                      <a:pt x="6446999" y="5624376"/>
                    </a:lnTo>
                    <a:lnTo>
                      <a:pt x="4342124" y="6858000"/>
                    </a:lnTo>
                    <a:lnTo>
                      <a:pt x="2553921" y="6858000"/>
                    </a:lnTo>
                    <a:lnTo>
                      <a:pt x="661" y="5339864"/>
                    </a:lnTo>
                    <a:cubicBezTo>
                      <a:pt x="-1473" y="4048155"/>
                      <a:pt x="2433" y="2687753"/>
                      <a:pt x="299" y="1396044"/>
                    </a:cubicBezTo>
                    <a:lnTo>
                      <a:pt x="2513726" y="0"/>
                    </a:lnTo>
                    <a:close/>
                  </a:path>
                </a:pathLst>
              </a:cu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6BE91C5-ABE2-5BF0-8343-A093152F8C1F}"/>
                  </a:ext>
                </a:extLst>
              </p:cNvPr>
              <p:cNvSpPr/>
              <p:nvPr/>
            </p:nvSpPr>
            <p:spPr>
              <a:xfrm>
                <a:off x="3291967" y="3012774"/>
                <a:ext cx="344245" cy="376517"/>
              </a:xfrm>
              <a:prstGeom prst="rect">
                <a:avLst/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A2F036-09BA-BCF9-0C94-355C39A0449B}"/>
                  </a:ext>
                </a:extLst>
              </p:cNvPr>
              <p:cNvSpPr txBox="1"/>
              <p:nvPr/>
            </p:nvSpPr>
            <p:spPr>
              <a:xfrm>
                <a:off x="3291967" y="2864116"/>
                <a:ext cx="207579" cy="61544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r>
                  <a:rPr lang="en-US" sz="2400" dirty="0">
                    <a:latin typeface="Times" pitchFamily="2" charset="0"/>
                    <a:ea typeface="微软雅黑"/>
                    <a:cs typeface="Posterama" panose="020B0504020200020000" pitchFamily="34" charset="0"/>
                  </a:rPr>
                  <a:t>b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EDACC0-8648-9205-69C3-AB0755D8DF05}"/>
                      </a:ext>
                    </a:extLst>
                  </p:cNvPr>
                  <p:cNvSpPr txBox="1"/>
                  <p:nvPr/>
                </p:nvSpPr>
                <p:spPr>
                  <a:xfrm>
                    <a:off x="393624" y="2199135"/>
                    <a:ext cx="1018778" cy="615442"/>
                  </a:xfrm>
                  <a:prstGeom prst="rect">
                    <a:avLst/>
                  </a:prstGeom>
                </p:spPr>
                <p:txBody>
                  <a:bodyPr wrap="square" rtlCol="0">
                    <a:spAutoFit/>
                  </a:bodyPr>
                  <a:lstStyle/>
                  <a:p>
                    <a:pPr marL="0" indent="0" algn="ctr">
                      <a:lnSpc>
                        <a:spcPct val="100000"/>
                      </a:lnSpc>
                      <a:spcBef>
                        <a:spcPts val="0"/>
                      </a:spcBef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kern="100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𝜔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 kern="100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sz="2400" dirty="0">
                      <a:latin typeface="Times" pitchFamily="2" charset="0"/>
                      <a:ea typeface="微软雅黑"/>
                      <a:cs typeface="Posterama" panose="020B0504020200020000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6EDACC0-8648-9205-69C3-AB0755D8D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3624" y="2199135"/>
                    <a:ext cx="1018778" cy="6154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7869" r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4ECE6FE-8DED-F86F-ACAB-FFF35E429CA4}"/>
                </a:ext>
              </a:extLst>
            </p:cNvPr>
            <p:cNvCxnSpPr/>
            <p:nvPr/>
          </p:nvCxnSpPr>
          <p:spPr>
            <a:xfrm>
              <a:off x="484632" y="3701658"/>
              <a:ext cx="3771682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47A611E-89AB-FF71-8482-5781B081F814}"/>
                </a:ext>
              </a:extLst>
            </p:cNvPr>
            <p:cNvCxnSpPr/>
            <p:nvPr/>
          </p:nvCxnSpPr>
          <p:spPr>
            <a:xfrm flipV="1">
              <a:off x="868617" y="2929432"/>
              <a:ext cx="0" cy="7722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C5C575-1588-29A4-9F57-E6EF1EFEE77D}"/>
              </a:ext>
            </a:extLst>
          </p:cNvPr>
          <p:cNvSpPr txBox="1"/>
          <p:nvPr/>
        </p:nvSpPr>
        <p:spPr>
          <a:xfrm>
            <a:off x="383136" y="2379530"/>
            <a:ext cx="7333246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7338" lvl="1" fontAlgn="base">
              <a:spcBef>
                <a:spcPts val="400"/>
              </a:spcBef>
            </a:pP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0" i="0" u="none" strike="noStrike" baseline="-250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Bias Disturbance </a:t>
            </a:r>
            <a:r>
              <a:rPr lang="en-US" sz="17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(N)</a:t>
            </a:r>
            <a:endParaRPr lang="en-US" sz="17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7338" lvl="1" fontAlgn="base">
              <a:spcBef>
                <a:spcPts val="400"/>
              </a:spcBef>
            </a:pP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0" i="0" u="none" strike="noStrike" baseline="-250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Cosine Disturbance Amplitude (N), </a:t>
            </a:r>
            <a:r>
              <a:rPr lang="en-US" sz="15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1x Ang Frequency</a:t>
            </a:r>
          </a:p>
          <a:p>
            <a:pPr marL="287338" lvl="1" fontAlgn="base">
              <a:spcBef>
                <a:spcPts val="400"/>
              </a:spcBef>
            </a:pPr>
            <a:r>
              <a:rPr lang="en-US" sz="16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600" b="0" i="0" u="none" strike="noStrike" baseline="-250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Sine Disturbance Amplitude (N), </a:t>
            </a:r>
            <a:r>
              <a:rPr lang="en-US" sz="15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1x Ang Frequency</a:t>
            </a:r>
          </a:p>
          <a:p>
            <a:pPr marL="287338" lvl="1" fontAlgn="base">
              <a:spcBef>
                <a:spcPts val="400"/>
              </a:spcBef>
            </a:pPr>
            <a:r>
              <a:rPr lang="en-US" sz="17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7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 Measurement Noise </a:t>
            </a:r>
            <a:r>
              <a:rPr lang="en-US" sz="15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(Normal Distribution with Std Deviation)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581412-7ACF-4657-0D54-6B3B628FD472}"/>
                  </a:ext>
                </a:extLst>
              </p:cNvPr>
              <p:cNvSpPr txBox="1"/>
              <p:nvPr/>
            </p:nvSpPr>
            <p:spPr>
              <a:xfrm>
                <a:off x="3697862" y="4131096"/>
                <a:ext cx="795489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𝜔</m:t>
                          </m:r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0581412-7ACF-4657-0D54-6B3B628FD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62" y="4131096"/>
                <a:ext cx="7954899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AAAD475-5172-78A9-3BD3-1550EA06C360}"/>
              </a:ext>
            </a:extLst>
          </p:cNvPr>
          <p:cNvSpPr txBox="1"/>
          <p:nvPr/>
        </p:nvSpPr>
        <p:spPr>
          <a:xfrm>
            <a:off x="3716885" y="3503205"/>
            <a:ext cx="4304902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also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8C0E83-6EC5-05D7-0DD2-7D258312D99B}"/>
                  </a:ext>
                </a:extLst>
              </p:cNvPr>
              <p:cNvSpPr txBox="1"/>
              <p:nvPr/>
            </p:nvSpPr>
            <p:spPr>
              <a:xfrm>
                <a:off x="4318399" y="4937479"/>
                <a:ext cx="2444006" cy="781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8C0E83-6EC5-05D7-0DD2-7D258312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399" y="4937479"/>
                <a:ext cx="2444006" cy="781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862B07-CF7F-ACB0-64FF-C9A772BE7392}"/>
                  </a:ext>
                </a:extLst>
              </p:cNvPr>
              <p:cNvSpPr txBox="1"/>
              <p:nvPr/>
            </p:nvSpPr>
            <p:spPr>
              <a:xfrm>
                <a:off x="4179192" y="5711078"/>
                <a:ext cx="2722419" cy="781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D862B07-CF7F-ACB0-64FF-C9A772BE7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192" y="5711078"/>
                <a:ext cx="2722419" cy="781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4A998C-7E68-B71F-27A5-8EA4827AF740}"/>
                  </a:ext>
                </a:extLst>
              </p:cNvPr>
              <p:cNvSpPr txBox="1"/>
              <p:nvPr/>
            </p:nvSpPr>
            <p:spPr>
              <a:xfrm>
                <a:off x="7211478" y="4940063"/>
                <a:ext cx="2516544" cy="7906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A4A998C-7E68-B71F-27A5-8EA4827A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78" y="4940063"/>
                <a:ext cx="2516544" cy="790601"/>
              </a:xfrm>
              <a:prstGeom prst="rect">
                <a:avLst/>
              </a:prstGeom>
              <a:blipFill>
                <a:blip r:embed="rId10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1E97B79-198D-22F9-CD2F-6AD6F0C1749C}"/>
              </a:ext>
            </a:extLst>
          </p:cNvPr>
          <p:cNvSpPr txBox="1"/>
          <p:nvPr/>
        </p:nvSpPr>
        <p:spPr>
          <a:xfrm>
            <a:off x="4328163" y="4377056"/>
            <a:ext cx="2212860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algn="ctr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Amplitudes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89E5E3-68B3-0056-12D5-ED7D10AC3A09}"/>
              </a:ext>
            </a:extLst>
          </p:cNvPr>
          <p:cNvSpPr txBox="1"/>
          <p:nvPr/>
        </p:nvSpPr>
        <p:spPr>
          <a:xfrm>
            <a:off x="7209905" y="4377056"/>
            <a:ext cx="2212860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algn="ctr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Shifts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38AA1E-1983-44A6-1BA5-C99EEF89AACC}"/>
                  </a:ext>
                </a:extLst>
              </p:cNvPr>
              <p:cNvSpPr txBox="1"/>
              <p:nvPr/>
            </p:nvSpPr>
            <p:spPr>
              <a:xfrm>
                <a:off x="7211478" y="5785191"/>
                <a:ext cx="2516544" cy="792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2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38AA1E-1983-44A6-1BA5-C99EEF89A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78" y="5785191"/>
                <a:ext cx="2516544" cy="792333"/>
              </a:xfrm>
              <a:prstGeom prst="rect">
                <a:avLst/>
              </a:prstGeom>
              <a:blipFill>
                <a:blip r:embed="rId11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70AF2A-695D-1EAD-4A0E-E192FE5A7C82}"/>
                  </a:ext>
                </a:extLst>
              </p:cNvPr>
              <p:cNvSpPr txBox="1"/>
              <p:nvPr/>
            </p:nvSpPr>
            <p:spPr>
              <a:xfrm>
                <a:off x="6019802" y="2367031"/>
                <a:ext cx="5870253" cy="126579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7338" lvl="1" fontAlgn="base">
                  <a:spcBef>
                    <a:spcPts val="40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= Angular Frequency (rad/s)</a:t>
                </a:r>
              </a:p>
              <a:p>
                <a:pPr marL="287338" lvl="1" fontAlgn="base">
                  <a:spcBef>
                    <a:spcPts val="400"/>
                  </a:spcBef>
                </a:pPr>
                <a:r>
                  <a:rPr lang="en-US" sz="16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600" b="0" i="0" u="none" strike="noStrike" baseline="-25000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 </a:t>
                </a:r>
                <a:r>
                  <a:rPr lang="en-US" sz="17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Cosine Disturbance Amplitude (N), </a:t>
                </a:r>
                <a:r>
                  <a:rPr lang="en-US" sz="15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2x Ang Frequency</a:t>
                </a:r>
              </a:p>
              <a:p>
                <a:pPr marL="287338" lvl="1" fontAlgn="base">
                  <a:spcBef>
                    <a:spcPts val="400"/>
                  </a:spcBef>
                </a:pPr>
                <a:r>
                  <a:rPr lang="en-US" sz="16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600" b="0" i="0" u="none" strike="noStrike" baseline="-25000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4 </a:t>
                </a:r>
                <a:r>
                  <a:rPr lang="en-US" sz="17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= Sine Disturbance Amplitude (N), </a:t>
                </a:r>
                <a:r>
                  <a:rPr lang="en-US" sz="1500" b="0" i="0" u="none" strike="noStrike" dirty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2x Ang Frequency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</a:pPr>
                <a:endParaRPr lang="en-US" sz="1800" dirty="0">
                  <a:solidFill>
                    <a:prstClr val="white"/>
                  </a:solidFill>
                  <a:latin typeface="Posterama" panose="020B0504020200020000" pitchFamily="34" charset="0"/>
                  <a:ea typeface="微软雅黑"/>
                  <a:cs typeface="Posterama" panose="020B0504020200020000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B70AF2A-695D-1EAD-4A0E-E192FE5A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2" y="2367031"/>
                <a:ext cx="5870253" cy="1265796"/>
              </a:xfrm>
              <a:prstGeom prst="rect">
                <a:avLst/>
              </a:prstGeom>
              <a:blipFill>
                <a:blip r:embed="rId1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5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Natural Frequency and Damping Ratio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F515-AE9C-28B9-45DB-8A972902ABD1}"/>
              </a:ext>
            </a:extLst>
          </p:cNvPr>
          <p:cNvSpPr txBox="1"/>
          <p:nvPr/>
        </p:nvSpPr>
        <p:spPr>
          <a:xfrm>
            <a:off x="803563" y="1222263"/>
            <a:ext cx="9810422" cy="71635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169863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Damped Spring-Mass System with Forcing Function ”Redux”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AD475-5172-78A9-3BD3-1550EA06C360}"/>
              </a:ext>
            </a:extLst>
          </p:cNvPr>
          <p:cNvSpPr txBox="1"/>
          <p:nvPr/>
        </p:nvSpPr>
        <p:spPr>
          <a:xfrm>
            <a:off x="3509531" y="2715473"/>
            <a:ext cx="6040573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Homogeneous Second-order System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E97B79-198D-22F9-CD2F-6AD6F0C1749C}"/>
              </a:ext>
            </a:extLst>
          </p:cNvPr>
          <p:cNvSpPr txBox="1"/>
          <p:nvPr/>
        </p:nvSpPr>
        <p:spPr>
          <a:xfrm>
            <a:off x="585539" y="3848324"/>
            <a:ext cx="4048618" cy="139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Natural Frequency (rad/s),</a:t>
            </a:r>
          </a:p>
          <a:p>
            <a:pPr marL="115887" rtl="0" fontAlgn="base">
              <a:lnSpc>
                <a:spcPct val="200000"/>
              </a:lnSpc>
              <a:spcAft>
                <a:spcPts val="0"/>
              </a:spcAft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Damping Ratio,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7E51-DA58-1A94-EFA1-8864911AEB64}"/>
                  </a:ext>
                </a:extLst>
              </p:cNvPr>
              <p:cNvSpPr txBox="1"/>
              <p:nvPr/>
            </p:nvSpPr>
            <p:spPr>
              <a:xfrm>
                <a:off x="1059566" y="1918671"/>
                <a:ext cx="10072868" cy="735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acc>
                        <m:accPr>
                          <m:chr m:val="̇"/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C77E51-DA58-1A94-EFA1-8864911A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66" y="1918671"/>
                <a:ext cx="10072868" cy="735266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540BC-9B22-20D9-A3C2-DA09C9F004FE}"/>
                  </a:ext>
                </a:extLst>
              </p:cNvPr>
              <p:cNvSpPr txBox="1"/>
              <p:nvPr/>
            </p:nvSpPr>
            <p:spPr>
              <a:xfrm>
                <a:off x="4310436" y="3342417"/>
                <a:ext cx="36343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5540BC-9B22-20D9-A3C2-DA09C9F00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36" y="3342417"/>
                <a:ext cx="3634388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C80488-E1F5-9900-A4A2-D2750E0DF2AF}"/>
                  </a:ext>
                </a:extLst>
              </p:cNvPr>
              <p:cNvSpPr txBox="1"/>
              <p:nvPr/>
            </p:nvSpPr>
            <p:spPr>
              <a:xfrm>
                <a:off x="4068768" y="3738526"/>
                <a:ext cx="1640006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C80488-E1F5-9900-A4A2-D2750E0DF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768" y="3738526"/>
                <a:ext cx="1640006" cy="10016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C6102-A18E-3662-E8A2-0AD646A01EF4}"/>
                  </a:ext>
                </a:extLst>
              </p:cNvPr>
              <p:cNvSpPr txBox="1"/>
              <p:nvPr/>
            </p:nvSpPr>
            <p:spPr>
              <a:xfrm>
                <a:off x="2242438" y="4560023"/>
                <a:ext cx="2707511" cy="792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2BC6102-A18E-3662-E8A2-0AD646A01E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438" y="4560023"/>
                <a:ext cx="2707511" cy="792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D9683-815B-F0D6-228D-68F0CBEF8CF5}"/>
                  </a:ext>
                </a:extLst>
              </p:cNvPr>
              <p:cNvSpPr txBox="1"/>
              <p:nvPr/>
            </p:nvSpPr>
            <p:spPr>
              <a:xfrm>
                <a:off x="5787484" y="4956194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BD9683-815B-F0D6-228D-68F0CBEF8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84" y="4956194"/>
                <a:ext cx="1289136" cy="430887"/>
              </a:xfrm>
              <a:prstGeom prst="rect">
                <a:avLst/>
              </a:prstGeom>
              <a:blipFill>
                <a:blip r:embed="rId7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96D663-E0E0-F0F9-4451-8E230713332B}"/>
                  </a:ext>
                </a:extLst>
              </p:cNvPr>
              <p:cNvSpPr txBox="1"/>
              <p:nvPr/>
            </p:nvSpPr>
            <p:spPr>
              <a:xfrm>
                <a:off x="5787484" y="4121689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96D663-E0E0-F0F9-4451-8E2307133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84" y="4121689"/>
                <a:ext cx="1289136" cy="430887"/>
              </a:xfrm>
              <a:prstGeom prst="rect">
                <a:avLst/>
              </a:prstGeom>
              <a:blipFill>
                <a:blip r:embed="rId8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13359-1A94-3613-F3B9-C6E334315E67}"/>
                  </a:ext>
                </a:extLst>
              </p:cNvPr>
              <p:cNvSpPr txBox="1"/>
              <p:nvPr/>
            </p:nvSpPr>
            <p:spPr>
              <a:xfrm>
                <a:off x="5787484" y="5860762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C13359-1A94-3613-F3B9-C6E334315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84" y="5860762"/>
                <a:ext cx="1289136" cy="430887"/>
              </a:xfrm>
              <a:prstGeom prst="rect">
                <a:avLst/>
              </a:prstGeom>
              <a:blipFill>
                <a:blip r:embed="rId9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EA17E94-57CE-83F3-A64A-FFFE2B438518}"/>
              </a:ext>
            </a:extLst>
          </p:cNvPr>
          <p:cNvSpPr txBox="1"/>
          <p:nvPr/>
        </p:nvSpPr>
        <p:spPr>
          <a:xfrm>
            <a:off x="6838687" y="3875960"/>
            <a:ext cx="3634388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Under-damped System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x will overshoot equilibrium position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before setting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372AF9-CFEF-2CCA-B602-5F60622D5B0C}"/>
              </a:ext>
            </a:extLst>
          </p:cNvPr>
          <p:cNvSpPr txBox="1"/>
          <p:nvPr/>
        </p:nvSpPr>
        <p:spPr>
          <a:xfrm>
            <a:off x="6838687" y="4732645"/>
            <a:ext cx="3634388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Critical-damped System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x will converge to equilibrium position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with no overshoot in minimum 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EE54A9-1A7C-181F-D3AE-F297969F7134}"/>
              </a:ext>
            </a:extLst>
          </p:cNvPr>
          <p:cNvSpPr txBox="1"/>
          <p:nvPr/>
        </p:nvSpPr>
        <p:spPr>
          <a:xfrm>
            <a:off x="6838687" y="5623892"/>
            <a:ext cx="3634388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Over-damped System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x will converge to equilibrium position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with no overshoot in longer time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67FD20-FEEE-6033-29B6-BAC18E95C234}"/>
              </a:ext>
            </a:extLst>
          </p:cNvPr>
          <p:cNvCxnSpPr/>
          <p:nvPr/>
        </p:nvCxnSpPr>
        <p:spPr>
          <a:xfrm>
            <a:off x="585539" y="2893671"/>
            <a:ext cx="10861823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52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B25A055-8F0E-B554-6426-37537989A4FE}"/>
              </a:ext>
            </a:extLst>
          </p:cNvPr>
          <p:cNvSpPr/>
          <p:nvPr/>
        </p:nvSpPr>
        <p:spPr>
          <a:xfrm>
            <a:off x="8956086" y="1248714"/>
            <a:ext cx="590309" cy="32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172173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Resonance with Damping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BF943-14C5-FE7F-37CE-8894FF65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57" y="1493132"/>
            <a:ext cx="7402651" cy="4937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1ED833-CA3E-4194-C914-1EE6D46955D2}"/>
              </a:ext>
            </a:extLst>
          </p:cNvPr>
          <p:cNvCxnSpPr/>
          <p:nvPr/>
        </p:nvCxnSpPr>
        <p:spPr>
          <a:xfrm>
            <a:off x="9352345" y="1696833"/>
            <a:ext cx="0" cy="41368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B64187-AB6A-CF89-7DFB-6566B04C2E68}"/>
              </a:ext>
            </a:extLst>
          </p:cNvPr>
          <p:cNvCxnSpPr/>
          <p:nvPr/>
        </p:nvCxnSpPr>
        <p:spPr>
          <a:xfrm>
            <a:off x="9769035" y="1696833"/>
            <a:ext cx="0" cy="41368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3881A0-4359-70A0-F2C6-6E391B820802}"/>
              </a:ext>
            </a:extLst>
          </p:cNvPr>
          <p:cNvSpPr txBox="1"/>
          <p:nvPr/>
        </p:nvSpPr>
        <p:spPr>
          <a:xfrm>
            <a:off x="8932936" y="1236070"/>
            <a:ext cx="58381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0.95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CF9E1-7E05-D892-8363-04A14082DDA3}"/>
              </a:ext>
            </a:extLst>
          </p:cNvPr>
          <p:cNvSpPr txBox="1"/>
          <p:nvPr/>
        </p:nvSpPr>
        <p:spPr>
          <a:xfrm>
            <a:off x="9523245" y="1236070"/>
            <a:ext cx="583814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1C5828-C149-5F33-B038-4E3277965299}"/>
                  </a:ext>
                </a:extLst>
              </p:cNvPr>
              <p:cNvSpPr txBox="1"/>
              <p:nvPr/>
            </p:nvSpPr>
            <p:spPr>
              <a:xfrm>
                <a:off x="322854" y="2146017"/>
                <a:ext cx="4200219" cy="7262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2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200" i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2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2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2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1C5828-C149-5F33-B038-4E3277965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54" y="2146017"/>
                <a:ext cx="4200219" cy="726224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5D439E1-0A55-C147-17ED-20B8226644B9}"/>
              </a:ext>
            </a:extLst>
          </p:cNvPr>
          <p:cNvSpPr txBox="1"/>
          <p:nvPr/>
        </p:nvSpPr>
        <p:spPr>
          <a:xfrm>
            <a:off x="529360" y="1516945"/>
            <a:ext cx="382737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Damped Spring-Mass System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with Sinusoidal Forcing Function </a:t>
            </a:r>
          </a:p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at Single Frequency </a:t>
            </a: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E51A3-0B21-6BE8-8F8B-20EE46AEEA60}"/>
              </a:ext>
            </a:extLst>
          </p:cNvPr>
          <p:cNvSpPr txBox="1"/>
          <p:nvPr/>
        </p:nvSpPr>
        <p:spPr>
          <a:xfrm>
            <a:off x="313701" y="2952205"/>
            <a:ext cx="38273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Position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778A6C-8EEB-F6A7-3B0B-5B1C0B9A125B}"/>
                  </a:ext>
                </a:extLst>
              </p:cNvPr>
              <p:cNvSpPr txBox="1"/>
              <p:nvPr/>
            </p:nvSpPr>
            <p:spPr>
              <a:xfrm>
                <a:off x="356246" y="3256439"/>
                <a:ext cx="4200219" cy="720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ζ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,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778A6C-8EEB-F6A7-3B0B-5B1C0B9A1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46" y="3256439"/>
                <a:ext cx="4200219" cy="720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6E38B1BC-9D49-F1EB-9E99-5D6F9D5F22AB}"/>
              </a:ext>
            </a:extLst>
          </p:cNvPr>
          <p:cNvSpPr txBox="1"/>
          <p:nvPr/>
        </p:nvSpPr>
        <p:spPr>
          <a:xfrm>
            <a:off x="313701" y="4121246"/>
            <a:ext cx="382737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Amplitude Amplification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B34ED3-6AF6-9992-EB36-A83CA31816F4}"/>
                  </a:ext>
                </a:extLst>
              </p:cNvPr>
              <p:cNvSpPr txBox="1"/>
              <p:nvPr/>
            </p:nvSpPr>
            <p:spPr>
              <a:xfrm>
                <a:off x="294085" y="4425050"/>
                <a:ext cx="4200219" cy="1821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90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19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9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9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90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900" i="0">
                              <a:latin typeface="Cambria Math" panose="02040503050406030204" pitchFamily="18" charset="0"/>
                            </a:rPr>
                            <m:t>∙2</m:t>
                          </m:r>
                          <m:r>
                            <m:rPr>
                              <m:sty m:val="p"/>
                            </m:rPr>
                            <a:rPr lang="en-US" sz="1900" i="0">
                              <a:latin typeface="Cambria Math" panose="02040503050406030204" pitchFamily="18" charset="0"/>
                            </a:rPr>
                            <m:t>ζ</m:t>
                          </m:r>
                          <m:f>
                            <m:fPr>
                              <m:ctrlPr>
                                <a:rPr lang="en-US" sz="19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9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900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sz="19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900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9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9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9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900" i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9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9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sz="1900" i="1">
                                                          <a:solidFill>
                                                            <a:srgbClr val="836967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sz="19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900" i="1">
                                                              <a:solidFill>
                                                                <a:srgbClr val="836967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sz="1900" i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ω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9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19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1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900" i="0">
                                              <a:latin typeface="Cambria Math" panose="02040503050406030204" pitchFamily="18" charset="0"/>
                                            </a:rPr>
                                            <m:t>ζ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19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1900" i="1"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sz="19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900" i="0">
                                                      <a:latin typeface="Cambria Math" panose="02040503050406030204" pitchFamily="18" charset="0"/>
                                                    </a:rPr>
                                                    <m:t>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B34ED3-6AF6-9992-EB36-A83CA318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85" y="4425050"/>
                <a:ext cx="4200219" cy="18214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89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41189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6081D4B-6D3C-A301-03A1-15A81F0015E5}"/>
              </a:ext>
            </a:extLst>
          </p:cNvPr>
          <p:cNvSpPr txBox="1">
            <a:spLocks/>
          </p:cNvSpPr>
          <p:nvPr/>
        </p:nvSpPr>
        <p:spPr>
          <a:xfrm>
            <a:off x="700983" y="456522"/>
            <a:ext cx="7954898" cy="10765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Damped Spring-Mass System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ngla Sangam MN" panose="02000000000000000000" pitchFamily="2" charset="0"/>
                <a:ea typeface="Baskerville" panose="02020502070401020303" pitchFamily="18" charset="0"/>
                <a:cs typeface="Bangla Sangam MN" panose="02000000000000000000" pitchFamily="2" charset="0"/>
              </a:rPr>
              <a:t>State Equations </a:t>
            </a:r>
            <a:endParaRPr lang="en-US" sz="3600" dirty="0">
              <a:solidFill>
                <a:schemeClr val="bg1"/>
              </a:solidFill>
              <a:latin typeface="Bangla Sangam MN" panose="02000000000000000000" pitchFamily="2" charset="0"/>
              <a:ea typeface="Baskerville" panose="02020502070401020303" pitchFamily="18" charset="0"/>
              <a:cs typeface="Bangla Sangam MN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63F515-AE9C-28B9-45DB-8A972902ABD1}"/>
              </a:ext>
            </a:extLst>
          </p:cNvPr>
          <p:cNvSpPr txBox="1"/>
          <p:nvPr/>
        </p:nvSpPr>
        <p:spPr>
          <a:xfrm>
            <a:off x="803562" y="1522704"/>
            <a:ext cx="10328871" cy="14311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169863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Estimate the Damping coefficient and the Forcing Function 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from the Position Time History, Known Spring Constant and Known Mass</a:t>
            </a:r>
          </a:p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 using Neural Networks for Parameter Estimation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967FD20-FEEE-6033-29B6-BAC18E95C234}"/>
              </a:ext>
            </a:extLst>
          </p:cNvPr>
          <p:cNvCxnSpPr/>
          <p:nvPr/>
        </p:nvCxnSpPr>
        <p:spPr>
          <a:xfrm>
            <a:off x="585539" y="3050012"/>
            <a:ext cx="10861823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99BBB4-D6C9-B9AD-40C1-45385C114DB7}"/>
              </a:ext>
            </a:extLst>
          </p:cNvPr>
          <p:cNvSpPr txBox="1"/>
          <p:nvPr/>
        </p:nvSpPr>
        <p:spPr>
          <a:xfrm>
            <a:off x="955390" y="5601260"/>
            <a:ext cx="31755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5887" rtl="0" fontAlgn="base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Parameter Vector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5AF681-02B8-1866-1243-9F2748768343}"/>
              </a:ext>
            </a:extLst>
          </p:cNvPr>
          <p:cNvGrpSpPr/>
          <p:nvPr/>
        </p:nvGrpSpPr>
        <p:grpSpPr>
          <a:xfrm>
            <a:off x="3438270" y="5359580"/>
            <a:ext cx="5059883" cy="865173"/>
            <a:chOff x="3183862" y="3050798"/>
            <a:chExt cx="5059883" cy="8651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5B4A2E1-C3F8-C753-035E-7B21176CBADF}"/>
                    </a:ext>
                  </a:extLst>
                </p:cNvPr>
                <p:cNvSpPr txBox="1"/>
                <p:nvPr/>
              </p:nvSpPr>
              <p:spPr>
                <a:xfrm>
                  <a:off x="3183862" y="3050798"/>
                  <a:ext cx="5059883" cy="8651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3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3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3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3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3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30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30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3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3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300">
                                                  <a:latin typeface="Cambria Math" panose="02040503050406030204" pitchFamily="18" charset="0"/>
                                                </a:rPr>
                                                <m:t>d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3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3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3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d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sz="2300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3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3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d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sz="2300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den>
                                            </m:f>
                                          </m:e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sz="23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sz="2300" i="1">
                                                        <a:solidFill>
                                                          <a:srgbClr val="836967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d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300"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sz="2300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3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5B4A2E1-C3F8-C753-035E-7B21176CB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3862" y="3050798"/>
                  <a:ext cx="5059883" cy="865173"/>
                </a:xfrm>
                <a:prstGeom prst="rect">
                  <a:avLst/>
                </a:prstGeom>
                <a:blipFill>
                  <a:blip r:embed="rId3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E11B987-151B-A3E1-1B9E-A6D6D2522995}"/>
                </a:ext>
              </a:extLst>
            </p:cNvPr>
            <p:cNvCxnSpPr/>
            <p:nvPr/>
          </p:nvCxnSpPr>
          <p:spPr>
            <a:xfrm>
              <a:off x="3483266" y="3750985"/>
              <a:ext cx="19881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EC20358-FBD7-158D-83D9-903E71EF5C27}"/>
              </a:ext>
            </a:extLst>
          </p:cNvPr>
          <p:cNvGrpSpPr/>
          <p:nvPr/>
        </p:nvGrpSpPr>
        <p:grpSpPr>
          <a:xfrm>
            <a:off x="955390" y="2839080"/>
            <a:ext cx="7658206" cy="664349"/>
            <a:chOff x="585539" y="2827505"/>
            <a:chExt cx="7658206" cy="66434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1E97B79-198D-22F9-CD2F-6AD6F0C1749C}"/>
                </a:ext>
              </a:extLst>
            </p:cNvPr>
            <p:cNvSpPr txBox="1"/>
            <p:nvPr/>
          </p:nvSpPr>
          <p:spPr>
            <a:xfrm>
              <a:off x="585539" y="2827505"/>
              <a:ext cx="7658206" cy="664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5887" rtl="0" fontAlgn="base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1" dirty="0">
                  <a:latin typeface="Arial" panose="020B0604020202020204" pitchFamily="34" charset="0"/>
                  <a:cs typeface="Arial" panose="020B0604020202020204" pitchFamily="34" charset="0"/>
                </a:rPr>
                <a:t>State Equations to integrate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C6FD68-D147-197D-1548-0537506B8188}"/>
                    </a:ext>
                  </a:extLst>
                </p:cNvPr>
                <p:cNvSpPr txBox="1"/>
                <p:nvPr/>
              </p:nvSpPr>
              <p:spPr>
                <a:xfrm>
                  <a:off x="4391492" y="3008822"/>
                  <a:ext cx="98747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6C6FD68-D147-197D-1548-0537506B8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492" y="3008822"/>
                  <a:ext cx="987474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77B40C-3165-2C80-0468-ACDADAF9A5C9}"/>
                  </a:ext>
                </a:extLst>
              </p:cNvPr>
              <p:cNvSpPr txBox="1"/>
              <p:nvPr/>
            </p:nvSpPr>
            <p:spPr>
              <a:xfrm>
                <a:off x="990115" y="3481776"/>
                <a:ext cx="10593196" cy="1009199"/>
              </a:xfrm>
              <a:prstGeom prst="rect">
                <a:avLst/>
              </a:prstGeom>
              <a:noFill/>
            </p:spPr>
            <p:txBody>
              <a:bodyPr wrap="none" tIns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̈"/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d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𝜈</m:t>
                                        </m:r>
                                      </m:e>
                                      <m: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77B40C-3165-2C80-0468-ACDADAF9A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115" y="3481776"/>
                <a:ext cx="10593196" cy="1009199"/>
              </a:xfrm>
              <a:prstGeom prst="rect">
                <a:avLst/>
              </a:prstGeom>
              <a:blipFill>
                <a:blip r:embed="rId5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75952FC-958B-9594-A3BB-D5C1E0562059}"/>
              </a:ext>
            </a:extLst>
          </p:cNvPr>
          <p:cNvGrpSpPr/>
          <p:nvPr/>
        </p:nvGrpSpPr>
        <p:grpSpPr>
          <a:xfrm>
            <a:off x="1310231" y="4470797"/>
            <a:ext cx="2111900" cy="384089"/>
            <a:chOff x="1310231" y="4470797"/>
            <a:chExt cx="2111900" cy="3840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5C942D2-74ED-8CA3-43D1-A17C94556DE5}"/>
                    </a:ext>
                  </a:extLst>
                </p:cNvPr>
                <p:cNvSpPr txBox="1"/>
                <p:nvPr/>
              </p:nvSpPr>
              <p:spPr>
                <a:xfrm>
                  <a:off x="1310231" y="4470797"/>
                  <a:ext cx="2111900" cy="384089"/>
                </a:xfrm>
                <a:prstGeom prst="rect">
                  <a:avLst/>
                </a:prstGeom>
                <a:noFill/>
              </p:spPr>
              <p:txBody>
                <a:bodyPr wrap="none" tIns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5C942D2-74ED-8CA3-43D1-A17C94556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0231" y="4470797"/>
                  <a:ext cx="2111900" cy="384089"/>
                </a:xfrm>
                <a:prstGeom prst="rect">
                  <a:avLst/>
                </a:prstGeom>
                <a:blipFill>
                  <a:blip r:embed="rId6"/>
                  <a:stretch>
                    <a:fillRect r="-7186"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BF929CF-1107-8F65-B3AC-8B76F990AAEC}"/>
                </a:ext>
              </a:extLst>
            </p:cNvPr>
            <p:cNvCxnSpPr/>
            <p:nvPr/>
          </p:nvCxnSpPr>
          <p:spPr>
            <a:xfrm>
              <a:off x="1379681" y="4843311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5C08410-849B-AD7F-ABE3-7D11F9534912}"/>
                </a:ext>
              </a:extLst>
            </p:cNvPr>
            <p:cNvCxnSpPr/>
            <p:nvPr/>
          </p:nvCxnSpPr>
          <p:spPr>
            <a:xfrm>
              <a:off x="2120461" y="4843311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4107E47-5C0F-D82C-FF61-57CB1865897D}"/>
                </a:ext>
              </a:extLst>
            </p:cNvPr>
            <p:cNvCxnSpPr/>
            <p:nvPr/>
          </p:nvCxnSpPr>
          <p:spPr>
            <a:xfrm>
              <a:off x="2652897" y="4843311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91B0E53-D8F2-8D3C-428C-7CB705735435}"/>
                </a:ext>
              </a:extLst>
            </p:cNvPr>
            <p:cNvCxnSpPr/>
            <p:nvPr/>
          </p:nvCxnSpPr>
          <p:spPr>
            <a:xfrm>
              <a:off x="3185332" y="4843311"/>
              <a:ext cx="18288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4BF5BE-35BE-83DA-34DB-174E156C29DF}"/>
                  </a:ext>
                </a:extLst>
              </p:cNvPr>
              <p:cNvSpPr txBox="1"/>
              <p:nvPr/>
            </p:nvSpPr>
            <p:spPr>
              <a:xfrm>
                <a:off x="1309071" y="4999406"/>
                <a:ext cx="15961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  <a:tabLst>
                    <a:tab pos="2800350" algn="ctr"/>
                    <a:tab pos="57150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400" i="1" kern="100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2400" i="1" kern="10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kern="1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4BF5BE-35BE-83DA-34DB-174E156C2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71" y="4999406"/>
                <a:ext cx="1596170" cy="461665"/>
              </a:xfrm>
              <a:prstGeom prst="rect">
                <a:avLst/>
              </a:prstGeom>
              <a:blipFill>
                <a:blip r:embed="rId7"/>
                <a:stretch>
                  <a:fillRect l="-794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6D22D3-A973-4A3C-5D66-4B4B3AC04CEB}"/>
              </a:ext>
            </a:extLst>
          </p:cNvPr>
          <p:cNvCxnSpPr/>
          <p:nvPr/>
        </p:nvCxnSpPr>
        <p:spPr>
          <a:xfrm>
            <a:off x="1379681" y="5428839"/>
            <a:ext cx="182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705705-B1BC-1AEE-6A14-4431858A5B45}"/>
              </a:ext>
            </a:extLst>
          </p:cNvPr>
          <p:cNvCxnSpPr/>
          <p:nvPr/>
        </p:nvCxnSpPr>
        <p:spPr>
          <a:xfrm>
            <a:off x="1953839" y="5396940"/>
            <a:ext cx="182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30B3AA-2DDD-8056-819F-90B4E09BEED1}"/>
              </a:ext>
            </a:extLst>
          </p:cNvPr>
          <p:cNvCxnSpPr/>
          <p:nvPr/>
        </p:nvCxnSpPr>
        <p:spPr>
          <a:xfrm>
            <a:off x="2474834" y="5396940"/>
            <a:ext cx="1828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0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43CBB9-7F1D-3A4E-24FD-8B62F48D2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13" y="471692"/>
            <a:ext cx="7763638" cy="74022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Generate Position Time Histories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using Runge-</a:t>
            </a:r>
            <a:r>
              <a:rPr lang="en-US" sz="3200" dirty="0" err="1">
                <a:solidFill>
                  <a:schemeClr val="bg1"/>
                </a:solidFill>
              </a:rPr>
              <a:t>Kutta</a:t>
            </a:r>
            <a:r>
              <a:rPr lang="en-US" sz="3200" dirty="0">
                <a:solidFill>
                  <a:schemeClr val="bg1"/>
                </a:solidFill>
              </a:rPr>
              <a:t> Order 4 Integration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06C9-4D3B-F674-AC87-A1FABA53CB1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5C9C6-73E0-85BE-2422-F6D3556ACAC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4194" y="1755399"/>
            <a:ext cx="5588383" cy="4251996"/>
          </a:xfrm>
        </p:spPr>
        <p:txBody>
          <a:bodyPr/>
          <a:lstStyle/>
          <a:p>
            <a:pPr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Position Time Histories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for Training and Test Data Sets using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Runge-</a:t>
            </a:r>
            <a:r>
              <a:rPr lang="en-US" sz="1800" dirty="0" err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Kutta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 4 (RK4) numerical integration.</a:t>
            </a:r>
          </a:p>
          <a:p>
            <a:pPr marL="230188" indent="-219075" rtl="0" fontAlgn="base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Compared Runge-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Kutta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</a:p>
          <a:p>
            <a:pPr marL="230188" indent="-219075" rtl="0" fontAlgn="base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with Laplace Transform position solution </a:t>
            </a:r>
          </a:p>
          <a:p>
            <a:pPr marL="230188" indent="-219075" rtl="0" fontAlgn="base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homogeneous 2</a:t>
            </a:r>
            <a:r>
              <a:rPr lang="en-US" sz="1800" b="0" i="0" u="none" strike="noStrike" baseline="3000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1800" baseline="300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equation</a:t>
            </a:r>
          </a:p>
          <a:p>
            <a:pPr marL="230188" indent="-219075" rtl="0" fontAlgn="base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to test Time Step, Natural Frequency, and Damping Ratio before training Neural Network</a:t>
            </a:r>
          </a:p>
          <a:p>
            <a:pPr marL="230188" indent="-219075" rtl="0" fontAlgn="base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30188" indent="-219075" rtl="0" fontAlgn="base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Under-Damped Case</a:t>
            </a:r>
          </a:p>
          <a:p>
            <a:pPr marL="457200" lvl="1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Critical-Damped Case</a:t>
            </a:r>
          </a:p>
          <a:p>
            <a:pPr marL="457200" lvl="1" indent="0" rtl="0" fontAlgn="base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Over-Damped Case</a:t>
            </a:r>
          </a:p>
        </p:txBody>
      </p:sp>
      <p:pic>
        <p:nvPicPr>
          <p:cNvPr id="3074" name="Picture 2" descr="Numerical Solutions to Differential Equations">
            <a:extLst>
              <a:ext uri="{FF2B5EF4-FFF2-40B4-BE49-F238E27FC236}">
                <a16:creationId xmlns:a16="http://schemas.microsoft.com/office/drawing/2014/main" id="{B6AB8FB2-3219-A40E-9357-406C814E5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276" y="1755399"/>
            <a:ext cx="4294909" cy="22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FEA6F53E-B603-EFBD-E59B-5616786066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4" r="-694"/>
          <a:stretch/>
        </p:blipFill>
        <p:spPr>
          <a:xfrm>
            <a:off x="6909885" y="4749880"/>
            <a:ext cx="2521598" cy="520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E7EBF-261B-26F5-F773-BB2B73D4BC0C}"/>
                  </a:ext>
                </a:extLst>
              </p:cNvPr>
              <p:cNvSpPr txBox="1"/>
              <p:nvPr/>
            </p:nvSpPr>
            <p:spPr>
              <a:xfrm>
                <a:off x="1088769" y="4391670"/>
                <a:ext cx="36343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ζ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E7EBF-261B-26F5-F773-BB2B73D4B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69" y="4391670"/>
                <a:ext cx="3634388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CA3D35D-F78E-304E-D365-EE7D48D819E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65526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A7DE-FCF5-9E47-D2A5-B2BEAABC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42" y="389111"/>
            <a:ext cx="7206196" cy="1115434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sz="3200" dirty="0"/>
              <a:t>Numerical Integration Comparison for </a:t>
            </a:r>
            <a:br>
              <a:rPr lang="en-US" sz="3200" dirty="0"/>
            </a:br>
            <a:r>
              <a:rPr lang="en-US" sz="3200" dirty="0"/>
              <a:t>Under-Damped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37332-AEAE-D176-D215-8A8F62227A4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6926F1-B855-3A18-10F2-272666D16EEC}"/>
              </a:ext>
            </a:extLst>
          </p:cNvPr>
          <p:cNvGrpSpPr/>
          <p:nvPr/>
        </p:nvGrpSpPr>
        <p:grpSpPr>
          <a:xfrm>
            <a:off x="3608826" y="1258702"/>
            <a:ext cx="7531426" cy="5599298"/>
            <a:chOff x="3942139" y="1045461"/>
            <a:chExt cx="7531426" cy="55992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523653-ECE8-FCA0-D838-BD2C51D6A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16" t="6208" b="9668"/>
            <a:stretch/>
          </p:blipFill>
          <p:spPr>
            <a:xfrm>
              <a:off x="5258619" y="1045461"/>
              <a:ext cx="6214946" cy="2468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C8847D-1374-E6B7-C556-6909BBA52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7" t="5736" b="9154"/>
            <a:stretch/>
          </p:blipFill>
          <p:spPr>
            <a:xfrm>
              <a:off x="5248787" y="3690405"/>
              <a:ext cx="6220179" cy="249631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59BE06-5584-EDD4-99A0-480D8487CC53}"/>
                </a:ext>
              </a:extLst>
            </p:cNvPr>
            <p:cNvCxnSpPr/>
            <p:nvPr/>
          </p:nvCxnSpPr>
          <p:spPr>
            <a:xfrm>
              <a:off x="5604507" y="2299565"/>
              <a:ext cx="58155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D8A6AA-3D5A-8407-4D4A-2BF5A054A38C}"/>
                </a:ext>
              </a:extLst>
            </p:cNvPr>
            <p:cNvCxnSpPr/>
            <p:nvPr/>
          </p:nvCxnSpPr>
          <p:spPr>
            <a:xfrm>
              <a:off x="5604507" y="4964106"/>
              <a:ext cx="58155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BBC0DE-3EBF-010A-248B-EEA1952BEF96}"/>
                </a:ext>
              </a:extLst>
            </p:cNvPr>
            <p:cNvSpPr txBox="1"/>
            <p:nvPr/>
          </p:nvSpPr>
          <p:spPr>
            <a:xfrm>
              <a:off x="3942139" y="1934769"/>
              <a:ext cx="1338828" cy="7386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Position from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Equilibrium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 (m)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7D3373-FED4-1ADD-263F-C7174C53A85F}"/>
                </a:ext>
              </a:extLst>
            </p:cNvPr>
            <p:cNvSpPr txBox="1"/>
            <p:nvPr/>
          </p:nvSpPr>
          <p:spPr>
            <a:xfrm>
              <a:off x="3942139" y="4614176"/>
              <a:ext cx="1338828" cy="7386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Position from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Equilibrium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 (m)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7D9F5D-6186-B2E1-284E-EC853583A167}"/>
                </a:ext>
              </a:extLst>
            </p:cNvPr>
            <p:cNvSpPr txBox="1"/>
            <p:nvPr/>
          </p:nvSpPr>
          <p:spPr>
            <a:xfrm>
              <a:off x="5741447" y="3471585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D1F742-D561-F394-1802-2E8F6FDA0D38}"/>
                </a:ext>
              </a:extLst>
            </p:cNvPr>
            <p:cNvSpPr txBox="1"/>
            <p:nvPr/>
          </p:nvSpPr>
          <p:spPr>
            <a:xfrm>
              <a:off x="6811791" y="3471585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2631F2-0457-9C56-39A2-35747855118F}"/>
                </a:ext>
              </a:extLst>
            </p:cNvPr>
            <p:cNvSpPr txBox="1"/>
            <p:nvPr/>
          </p:nvSpPr>
          <p:spPr>
            <a:xfrm>
              <a:off x="7867958" y="3471585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C752AB-17A5-3CB7-F8FC-264E8D48C80B}"/>
                </a:ext>
              </a:extLst>
            </p:cNvPr>
            <p:cNvSpPr txBox="1"/>
            <p:nvPr/>
          </p:nvSpPr>
          <p:spPr>
            <a:xfrm>
              <a:off x="8924125" y="3471585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060171-04D9-5864-6685-116D1E4BF292}"/>
                </a:ext>
              </a:extLst>
            </p:cNvPr>
            <p:cNvSpPr txBox="1"/>
            <p:nvPr/>
          </p:nvSpPr>
          <p:spPr>
            <a:xfrm>
              <a:off x="9973204" y="3471585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114C39-3E74-D80F-A92B-37732EC26631}"/>
                </a:ext>
              </a:extLst>
            </p:cNvPr>
            <p:cNvSpPr txBox="1"/>
            <p:nvPr/>
          </p:nvSpPr>
          <p:spPr>
            <a:xfrm>
              <a:off x="11001069" y="3471585"/>
              <a:ext cx="354584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28A665-8F44-0DA6-FF5A-CB73AD1C287E}"/>
                </a:ext>
              </a:extLst>
            </p:cNvPr>
            <p:cNvSpPr txBox="1"/>
            <p:nvPr/>
          </p:nvSpPr>
          <p:spPr>
            <a:xfrm>
              <a:off x="5741447" y="6165624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FADA3-EA12-55BA-7852-89220186D71F}"/>
                </a:ext>
              </a:extLst>
            </p:cNvPr>
            <p:cNvSpPr txBox="1"/>
            <p:nvPr/>
          </p:nvSpPr>
          <p:spPr>
            <a:xfrm>
              <a:off x="6811791" y="6165624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5013245-5A91-27FF-E0BB-86F3A1D61B6A}"/>
                </a:ext>
              </a:extLst>
            </p:cNvPr>
            <p:cNvSpPr txBox="1"/>
            <p:nvPr/>
          </p:nvSpPr>
          <p:spPr>
            <a:xfrm>
              <a:off x="7867958" y="6165624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4035A5-B335-6EF3-20BD-C2A21C916BED}"/>
                </a:ext>
              </a:extLst>
            </p:cNvPr>
            <p:cNvSpPr txBox="1"/>
            <p:nvPr/>
          </p:nvSpPr>
          <p:spPr>
            <a:xfrm>
              <a:off x="8924125" y="6165624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6308E9-AD1B-6DB2-8DC3-E821C7FD3D35}"/>
                </a:ext>
              </a:extLst>
            </p:cNvPr>
            <p:cNvSpPr txBox="1"/>
            <p:nvPr/>
          </p:nvSpPr>
          <p:spPr>
            <a:xfrm>
              <a:off x="9973204" y="6165624"/>
              <a:ext cx="269625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05CDBF0-AEE9-AB3E-22B1-CF429F187B51}"/>
                </a:ext>
              </a:extLst>
            </p:cNvPr>
            <p:cNvSpPr txBox="1"/>
            <p:nvPr/>
          </p:nvSpPr>
          <p:spPr>
            <a:xfrm>
              <a:off x="11001069" y="6165624"/>
              <a:ext cx="354584" cy="27699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20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73E5DC2-EF0C-69EE-6ACD-053A5FD360BE}"/>
                </a:ext>
              </a:extLst>
            </p:cNvPr>
            <p:cNvSpPr txBox="1"/>
            <p:nvPr/>
          </p:nvSpPr>
          <p:spPr>
            <a:xfrm>
              <a:off x="7993807" y="6336982"/>
              <a:ext cx="1066254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en-US" sz="14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Time (sec)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6986BF5-C33D-8184-E6AE-4765A370B0E3}"/>
              </a:ext>
            </a:extLst>
          </p:cNvPr>
          <p:cNvSpPr txBox="1"/>
          <p:nvPr/>
        </p:nvSpPr>
        <p:spPr>
          <a:xfrm>
            <a:off x="516868" y="1685510"/>
            <a:ext cx="15786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Time Step=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0.04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4769AD-CA35-0A0A-7175-F8AA810CD302}"/>
              </a:ext>
            </a:extLst>
          </p:cNvPr>
          <p:cNvSpPr txBox="1"/>
          <p:nvPr/>
        </p:nvSpPr>
        <p:spPr>
          <a:xfrm>
            <a:off x="516869" y="3719628"/>
            <a:ext cx="2239032" cy="6771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Natural Frequency=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3.528 rad/s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FE28E5-95AF-48AB-A07B-6E037CB5CD98}"/>
              </a:ext>
            </a:extLst>
          </p:cNvPr>
          <p:cNvSpPr txBox="1"/>
          <p:nvPr/>
        </p:nvSpPr>
        <p:spPr>
          <a:xfrm>
            <a:off x="478768" y="4582027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Min Damping Ratio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for Under-damped System: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7CBB10-8F2B-55F6-82AF-3AA8CEF528E5}"/>
              </a:ext>
            </a:extLst>
          </p:cNvPr>
          <p:cNvSpPr txBox="1"/>
          <p:nvPr/>
        </p:nvSpPr>
        <p:spPr>
          <a:xfrm>
            <a:off x="516868" y="2408209"/>
            <a:ext cx="30384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Simulation Time Duration=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10.0 sec</a:t>
            </a:r>
            <a:endParaRPr lang="en-US" sz="1800" dirty="0"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/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smtClean="0">
                          <a:latin typeface="Cambria Math" panose="02040503050406030204" pitchFamily="18" charset="0"/>
                        </a:rPr>
                        <m:t>ζ</m:t>
                      </m:r>
                      <m:r>
                        <a:rPr lang="en-US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b="0" i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0.02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DC11FA3-BE89-335A-6DDE-868E476F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763" y="5188824"/>
                <a:ext cx="1289136" cy="430887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EAA2DB-B3E3-75BA-25CD-4CDAE071FB93}"/>
              </a:ext>
            </a:extLst>
          </p:cNvPr>
          <p:cNvCxnSpPr>
            <a:cxnSpLocks/>
          </p:cNvCxnSpPr>
          <p:nvPr/>
        </p:nvCxnSpPr>
        <p:spPr>
          <a:xfrm>
            <a:off x="478768" y="3429000"/>
            <a:ext cx="3280432" cy="0"/>
          </a:xfrm>
          <a:prstGeom prst="line">
            <a:avLst/>
          </a:prstGeom>
          <a:ln w="28575">
            <a:solidFill>
              <a:srgbClr val="0054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4F438A20-99CC-3DBE-4D6A-E64C17B4EB2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Parameter Estimation for Damped Spring-Mass Systems using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680305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AD51DF-C727-4608-B606-5D6C957D4C4D}">
  <ds:schemaRefs>
    <ds:schemaRef ds:uri="16c05727-aa75-4e4a-9b5f-8a80a1165891"/>
    <ds:schemaRef ds:uri="http://purl.org/dc/dcmitype/"/>
    <ds:schemaRef ds:uri="71af3243-3dd4-4a8d-8c0d-dd76da1f02a5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230e9df3-be65-4c73-a93b-d1236ebd677e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11997D-2559-4D54-8469-327570B187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2837</Words>
  <Application>Microsoft Macintosh PowerPoint</Application>
  <PresentationFormat>Widescreen</PresentationFormat>
  <Paragraphs>530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等线</vt:lpstr>
      <vt:lpstr>等线</vt:lpstr>
      <vt:lpstr>Abadi</vt:lpstr>
      <vt:lpstr>Arial</vt:lpstr>
      <vt:lpstr>Bangla Sangam MN</vt:lpstr>
      <vt:lpstr>Calibri</vt:lpstr>
      <vt:lpstr>Calisto MT</vt:lpstr>
      <vt:lpstr>Cambria Math</vt:lpstr>
      <vt:lpstr>Posterama</vt:lpstr>
      <vt:lpstr>Posterama Text SemiBold</vt:lpstr>
      <vt:lpstr>Times</vt:lpstr>
      <vt:lpstr>Custom</vt:lpstr>
      <vt:lpstr>Parameter Estimation of  Damped Spring-Mass Systems using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Generate Position Time Histories  using Runge-Kutta Order 4 Integration</vt:lpstr>
      <vt:lpstr>Numerical Integration Comparison for  Under-Damped System</vt:lpstr>
      <vt:lpstr>Numerical Integration Comparison for  Critical-Damped System</vt:lpstr>
      <vt:lpstr>Numerical Integration Comparison for  Over-Damped System</vt:lpstr>
      <vt:lpstr>PowerPoint Presentation</vt:lpstr>
      <vt:lpstr>Training Strategies</vt:lpstr>
      <vt:lpstr>Finding the right Neural Network Architecture for Damping/ Forcing Function Estimation</vt:lpstr>
      <vt:lpstr>Deep Neural Network Model for Damping Coefficient Estimation</vt:lpstr>
      <vt:lpstr>Long Short-Term Memory (LSTM) Neural Network Model for Forcing Function Estimation</vt:lpstr>
      <vt:lpstr>Test Case:  Damping Ratio Error using Deep Neural Network</vt:lpstr>
      <vt:lpstr>Test Case:  Forcing to  Natural Frequency Ratio Error using LSTM Neural Network</vt:lpstr>
      <vt:lpstr>Test Case:  Forcing Function Parameter Errors</vt:lpstr>
      <vt:lpstr>PowerPoint Presentation</vt:lpstr>
      <vt:lpstr>PowerPoint Presentation</vt:lpstr>
      <vt:lpstr>Strut Road Test:  Damping Ratio Error using Deep Neural Network</vt:lpstr>
      <vt:lpstr>Strut Road Test:  Forcing to  Natural Frequency Ratio Error using LSTM Neural Network</vt:lpstr>
      <vt:lpstr>Strut Road Test:  Forcing Function Parameter Errors</vt:lpstr>
      <vt:lpstr>I would like to thank my Neural Network mentor, Chris Lu,  who reviewed my research work during  Summer/Fall 2024 and offered invaluable advice when I hit multiple “brick walls”.   </vt:lpstr>
      <vt:lpstr>Backup Slides</vt:lpstr>
      <vt:lpstr>Test Case:  Forcing Function Disturbance Bias Error</vt:lpstr>
      <vt:lpstr>Test Case:  Forcing Function  Amplitude Error for 1x Angular Frequency Cosine Function</vt:lpstr>
      <vt:lpstr>Test Case:  Forcing Function Amplitude Error for 1x Angular Frequency Sine Function</vt:lpstr>
      <vt:lpstr>Test Case:  Forcing Function  Amplitude Error for 2x Angular Frequency Cosine Function</vt:lpstr>
      <vt:lpstr>Test Case:  Forcing Function Amplitude Error for 2x Angular Frequency Sine Function</vt:lpstr>
      <vt:lpstr>Strut Road Test Forcing Function Disturbance Bias Error</vt:lpstr>
      <vt:lpstr>Strut Road Test:  Forcing Function Amplitude Error for 1x Angular Frequency Sinusoidal Functions</vt:lpstr>
      <vt:lpstr>Strut Road Test:  Forcing Function Amplitude Error for 2x Angular Frequency Sinusoidal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2023-09-14T06:03:51Z</dcterms:created>
  <dcterms:modified xsi:type="dcterms:W3CDTF">2024-11-20T05:23:18Z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